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5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Lst>
  <p:sldSz cx="9144000" cy="5143500" type="screen16x9"/>
  <p:notesSz cx="6858000" cy="9144000"/>
  <p:embeddedFontLst>
    <p:embeddedFont>
      <p:font typeface="Kanit" panose="020B0604020202020204" charset="-34"/>
      <p:regular r:id="rId55"/>
      <p:bold r:id="rId56"/>
      <p:italic r:id="rId57"/>
      <p:boldItalic r:id="rId58"/>
    </p:embeddedFont>
    <p:embeddedFont>
      <p:font typeface="Kanit Light" panose="020B0604020202020204" charset="-34"/>
      <p:regular r:id="rId59"/>
      <p:bold r:id="rId60"/>
      <p:italic r:id="rId61"/>
      <p:boldItalic r:id="rId62"/>
    </p:embeddedFont>
    <p:embeddedFont>
      <p:font typeface="Open Sans Light" panose="020B0306030504020204" pitchFamily="34" charset="0"/>
      <p:regular r:id="rId63"/>
    </p:embeddedFont>
    <p:embeddedFont>
      <p:font typeface="Orbitron" panose="020B0604020202020204" charset="0"/>
      <p:regular r:id="rId64"/>
      <p:bold r:id="rId65"/>
    </p:embeddedFont>
    <p:embeddedFont>
      <p:font typeface="Proxima Nova" panose="020B0604020202020204" charset="0"/>
      <p:regular r:id="rId66"/>
      <p:bold r:id="rId67"/>
      <p:italic r:id="rId68"/>
      <p:boldItalic r:id="rId69"/>
    </p:embeddedFont>
    <p:embeddedFont>
      <p:font typeface="Raleway"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cf43b16566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cf43b16566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All the numbers in string form such as ‘number of reviews’, ‘playing’ and ‘backlog’ -&gt; change to int form by replacing K with thousand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Change variable type for consistency and easier manipulation later on</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6f51058ebd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6f51058ebd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6f51058ebd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6f51058eb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6f51058eb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6f51058eb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f51058ebd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f51058eb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6f51058eb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6f51058eb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6f51058ebd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6f51058eb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6f51058eb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6f51058eb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ce425e4c06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ce425e4c0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f336419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cf336419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As you can see in the picture, the reviews and summaries have unicode and non-English reviews. To ensure our algorithm can analyse texts as part of its prediction of emerging genres, we will be using Natural Language Processing to clean the data.</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3376c313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3376c313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6f54c0d77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6f54c0d77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First, we filtered out random unicode characters from the reviews and summary texts, giving us a clean string of texts.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6f54c0d775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6f54c0d775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Secondly, we removed games with reviews that were completely non-english. Games with English &amp; other languages, mostly Spanish, reviews will still stay. We decided to not remove the spanish words as the sentiment values are still valid. This is because as long as the review contains english words, the sentiment analysis will still use those English words to evaluate if the reviews are positive or negative. Although some reviews may contain Spanish words, the sentiment values were still accurate, such as 1482 and Dragon Ball. Both contained Spanish words but the sentiment analysis still determined that the games were negatively reviewed. Hence, we decided that not much of a difference can be seen from before and after and decided to leave it in.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6f54c0d77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6f54c0d77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we move on to lemmatizing our summary and reviews with the lemmatize function.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It processes incoming data using Spacy, a python library, to determine the base form of each word in summary and review. Then, it returns a list of those words in base form, known as lemmatized words. Lemmatized words are in a singular form, such as “building” and “builds” turning into “build”. This allows words to be broken down to allow the algorithm to identify similarities easily and generate more accurate results. It is used in generating TF-IDF matrix, which will be explained later.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6f54c0d775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6f54c0d77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After that, we did sentiment analysis using TextBlob, another python library, to determine if the reviews were positive or negative. Any sentiment value that is above 0 indicates a positive review. Anything below 0 indicates a negative review.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cf3364196c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cf3364196c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chemeClr val="dk1"/>
                </a:solidFill>
              </a:rPr>
              <a:t>After using sentiment analysis to split the reviews into positive and negative, we converted our text data to TF-IDF vectors and gathered the TF-IDF scores as seen in the slides. TF-IDF is a measure that evaluates how relevant a word is to a document in a collection of documents. It increases proportionally to the number of times a word appears in a document, but is offset by the number of documents that contain the word. Example: Words that are common in every document, such as this, what, are rank low even though they may appear many times, since they are not relevant to that document. We decided to use TF-IDF to determine the top 20 common words that are relevant in positive and negative reviews. We also decided to use summaries from the reviews to gather more information on the description of the positively and negatively reviewed games to see if there is any correlation of words between the reviewed games and their summaries. Instead of just using reviewed games, by combining it with its summary, it will give us a more concrete result. As you can see in this slide, these are the top 20 common and relevant words that appear in positive reviews and summary from positively reviewed games.</a:t>
            </a:r>
            <a:endParaRPr>
              <a:solidFill>
                <a:schemeClr val="dk1"/>
              </a:solidFill>
            </a:endParaRPr>
          </a:p>
          <a:p>
            <a:pPr marL="0" lvl="0" indent="0" algn="l" rtl="0">
              <a:lnSpc>
                <a:spcPct val="150000"/>
              </a:lnSpc>
              <a:spcBef>
                <a:spcPts val="0"/>
              </a:spcBef>
              <a:spcAft>
                <a:spcPts val="0"/>
              </a:spcAft>
              <a:buNone/>
            </a:pPr>
            <a:r>
              <a:rPr lang="en">
                <a:solidFill>
                  <a:schemeClr val="dk1"/>
                </a:solidFill>
              </a:rPr>
              <a:t>From this, we understand that players lean more towards games with well-written characters and stories, while some games may not be favoured if those elements were not up to their expectations. </a:t>
            </a:r>
            <a:endParaRPr>
              <a:solidFill>
                <a:schemeClr val="dk1"/>
              </a:solidFill>
            </a:endParaRPr>
          </a:p>
          <a:p>
            <a:pPr marL="0" lvl="0" indent="0" algn="l" rtl="0">
              <a:lnSpc>
                <a:spcPct val="150000"/>
              </a:lnSpc>
              <a:spcBef>
                <a:spcPts val="0"/>
              </a:spcBef>
              <a:spcAft>
                <a:spcPts val="0"/>
              </a:spcAft>
              <a:buNone/>
            </a:pPr>
            <a:endParaRPr>
              <a:solidFill>
                <a:schemeClr val="dk1"/>
              </a:solidFill>
            </a:endParaRPr>
          </a:p>
          <a:p>
            <a:pPr marL="0" lvl="0" indent="0" algn="l" rtl="0">
              <a:lnSpc>
                <a:spcPct val="150000"/>
              </a:lnSpc>
              <a:spcBef>
                <a:spcPts val="0"/>
              </a:spcBef>
              <a:spcAft>
                <a:spcPts val="0"/>
              </a:spcAft>
              <a:buNone/>
            </a:pPr>
            <a:r>
              <a:rPr lang="en">
                <a:solidFill>
                  <a:schemeClr val="dk1"/>
                </a:solidFill>
              </a:rPr>
              <a:t>Next, I will pass the time to Luisa who will talk more about Machine Learning.</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f54c0d775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6f54c0d775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cf3364196c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cf3364196c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f3364196c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cf3364196c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machine learning, we used 2 main types. Logistics regression as well as clustering.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cf43b1656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cf43b165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this model, we made 3 clusters with KMEANS algorithm using numerical variables that are indicators of player engagement with moderate correlation with one another  like interested and playing</a:t>
            </a:r>
            <a:endParaRPr>
              <a:solidFill>
                <a:schemeClr val="dk1"/>
              </a:solidFill>
            </a:endParaRPr>
          </a:p>
          <a:p>
            <a:pPr marL="457200" lvl="0" indent="-342900" algn="l" rtl="0">
              <a:spcBef>
                <a:spcPts val="0"/>
              </a:spcBef>
              <a:spcAft>
                <a:spcPts val="0"/>
              </a:spcAft>
              <a:buClr>
                <a:schemeClr val="dk1"/>
              </a:buClr>
              <a:buSzPts val="1800"/>
              <a:buFont typeface="Kanit"/>
              <a:buChar char="●"/>
            </a:pPr>
            <a:r>
              <a:rPr lang="en" sz="1800">
                <a:solidFill>
                  <a:schemeClr val="dk1"/>
                </a:solidFill>
                <a:latin typeface="Kanit"/>
                <a:ea typeface="Kanit"/>
                <a:cs typeface="Kanit"/>
                <a:sym typeface="Kanit"/>
              </a:rPr>
              <a:t>A Scatterplot graph was used to help us visualise the clusters and their seperation</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cf43b1656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cf43b1656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Kanit"/>
              <a:buChar char="●"/>
            </a:pPr>
            <a:r>
              <a:rPr lang="en" sz="1400">
                <a:solidFill>
                  <a:schemeClr val="lt1"/>
                </a:solidFill>
                <a:latin typeface="Kanit"/>
                <a:ea typeface="Kanit"/>
                <a:cs typeface="Kanit"/>
                <a:sym typeface="Kanit"/>
              </a:rPr>
              <a:t>A silhouette score of 0.67 suggests that the clustering is reasonably good, as it indicates that the data points are well-clustered with minimal overlap.</a:t>
            </a:r>
            <a:endParaRPr sz="1400">
              <a:solidFill>
                <a:schemeClr val="lt1"/>
              </a:solidFill>
              <a:latin typeface="Kanit"/>
              <a:ea typeface="Kanit"/>
              <a:cs typeface="Kanit"/>
              <a:sym typeface="Kanit"/>
            </a:endParaRPr>
          </a:p>
          <a:p>
            <a:pPr marL="457200" lvl="0" indent="-381000" algn="l" rtl="0">
              <a:spcBef>
                <a:spcPts val="0"/>
              </a:spcBef>
              <a:spcAft>
                <a:spcPts val="0"/>
              </a:spcAft>
              <a:buClr>
                <a:schemeClr val="dk1"/>
              </a:buClr>
              <a:buSzPts val="2400"/>
              <a:buFont typeface="Kanit"/>
              <a:buChar char="●"/>
            </a:pPr>
            <a:r>
              <a:rPr lang="en" sz="2400">
                <a:solidFill>
                  <a:schemeClr val="dk1"/>
                </a:solidFill>
                <a:latin typeface="Kanit"/>
                <a:ea typeface="Kanit"/>
                <a:cs typeface="Kanit"/>
                <a:sym typeface="Kanit"/>
              </a:rPr>
              <a:t>Silhouette scores help to measure how well separated the clusters are. </a:t>
            </a:r>
            <a:endParaRPr sz="1400">
              <a:solidFill>
                <a:schemeClr val="dk1"/>
              </a:solidFill>
              <a:latin typeface="Kanit"/>
              <a:ea typeface="Kanit"/>
              <a:cs typeface="Kanit"/>
              <a:sym typeface="Kani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25d80b419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That’s Tennis For Two, the first video game created in October 1958, f</a:t>
            </a:r>
            <a:r>
              <a:rPr lang="en">
                <a:solidFill>
                  <a:schemeClr val="dk1"/>
                </a:solidFill>
              </a:rPr>
              <a:t>eaturing moving graphics on an oscilloscope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f3364196c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f3364196c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our final clustering model, we used the variables Rating, interested, review counting and playing</a:t>
            </a:r>
            <a:endParaRPr>
              <a:solidFill>
                <a:schemeClr val="dk1"/>
              </a:solidFill>
            </a:endParaRPr>
          </a:p>
          <a:p>
            <a:pPr marL="0" lvl="0" indent="0" algn="l" rtl="0">
              <a:spcBef>
                <a:spcPts val="0"/>
              </a:spcBef>
              <a:spcAft>
                <a:spcPts val="0"/>
              </a:spcAft>
              <a:buNone/>
            </a:pPr>
            <a:r>
              <a:rPr lang="en">
                <a:solidFill>
                  <a:schemeClr val="dk1"/>
                </a:solidFill>
              </a:rPr>
              <a:t>Box plots were used to visual how well separated each features were.</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cf3364196c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cf3364196c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a:solidFill>
                  <a:schemeClr val="dk1"/>
                </a:solidFill>
              </a:rPr>
              <a:t>These classes represent the 3 levels of game popularity. For example, the group, high popularity representing high engagement , interest and high ratings</a:t>
            </a:r>
            <a:endParaRPr>
              <a:solidFill>
                <a:schemeClr val="dk1"/>
              </a:solidFill>
            </a:endParaRPr>
          </a:p>
          <a:p>
            <a:pPr marL="0" lvl="0" indent="0" algn="l" rtl="0">
              <a:spcBef>
                <a:spcPts val="11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cf43b1656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cf43b1656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latin typeface="Kanit"/>
                <a:ea typeface="Kanit"/>
                <a:cs typeface="Kanit"/>
                <a:sym typeface="Kanit"/>
              </a:rPr>
              <a:t>To get insights from clustering…</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cf43b1656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cf43b1656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a:solidFill>
                  <a:schemeClr val="dk1"/>
                </a:solidFill>
              </a:rPr>
              <a:t>While the clustering model was useful to help us understand the genre preference for different levels of popularity,, there was no clear predictions which made it challenging to get clear insights. Hence we decided to use LR</a:t>
            </a:r>
            <a:endParaRPr>
              <a:solidFill>
                <a:schemeClr val="dk1"/>
              </a:solidFill>
            </a:endParaRPr>
          </a:p>
          <a:p>
            <a:pPr marL="0" lvl="0" indent="0" algn="l" rtl="0">
              <a:spcBef>
                <a:spcPts val="11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cf43b1656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cf43b1656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cf43b1656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cf43b1656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Overall, Model shows good performance with the all the metrics being around 0.8</a:t>
            </a:r>
            <a:endParaRPr/>
          </a:p>
          <a:p>
            <a:pPr marL="0" lvl="0" indent="0" algn="l" rtl="0">
              <a:spcBef>
                <a:spcPts val="0"/>
              </a:spcBef>
              <a:spcAft>
                <a:spcPts val="0"/>
              </a:spcAft>
              <a:buNone/>
            </a:pPr>
            <a:r>
              <a:rPr lang="en"/>
              <a:t>We also checked the metrics for each individual class, since there was a class imbalncce, A weight score that takes this into account is 0.84 which shows the model is reliable as a whole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f43b1656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cf43b1656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cf43b16566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cf43b1656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Kanit"/>
              <a:buChar char="●"/>
            </a:pPr>
            <a:r>
              <a:rPr lang="en" sz="1400">
                <a:solidFill>
                  <a:schemeClr val="dk1"/>
                </a:solidFill>
                <a:latin typeface="Kanit"/>
                <a:ea typeface="Kanit"/>
                <a:cs typeface="Kanit"/>
                <a:sym typeface="Kanit"/>
              </a:rPr>
              <a:t>For example predicting game popularity requires high precision with low recal to ensure model correctly identifies popular games with a low rate of FP</a:t>
            </a:r>
            <a:endParaRPr sz="1400">
              <a:solidFill>
                <a:schemeClr val="dk1"/>
              </a:solidFill>
              <a:latin typeface="Kanit"/>
              <a:ea typeface="Kanit"/>
              <a:cs typeface="Kanit"/>
              <a:sym typeface="Kanit"/>
            </a:endParaRPr>
          </a:p>
          <a:p>
            <a:pPr marL="457200" lvl="0" indent="-317500" algn="l" rtl="0">
              <a:spcBef>
                <a:spcPts val="0"/>
              </a:spcBef>
              <a:spcAft>
                <a:spcPts val="0"/>
              </a:spcAft>
              <a:buClr>
                <a:schemeClr val="dk1"/>
              </a:buClr>
              <a:buSzPts val="1400"/>
              <a:buFont typeface="Kanit"/>
              <a:buChar char="●"/>
            </a:pPr>
            <a:r>
              <a:rPr lang="en" sz="1400">
                <a:solidFill>
                  <a:schemeClr val="dk1"/>
                </a:solidFill>
                <a:latin typeface="Kanit"/>
                <a:ea typeface="Kanit"/>
                <a:cs typeface="Kanit"/>
                <a:sym typeface="Kanit"/>
              </a:rPr>
              <a:t>A precision-recall curve showing high precision at low recall and vice versa shows that the model is capable of making trade-offs between precision and recall</a:t>
            </a:r>
            <a:endParaRPr sz="1400">
              <a:solidFill>
                <a:schemeClr val="dk1"/>
              </a:solidFill>
              <a:latin typeface="Kanit"/>
              <a:ea typeface="Kanit"/>
              <a:cs typeface="Kanit"/>
              <a:sym typeface="Kani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cf43b16566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cf43b1656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we decided to take the 10 features associated to each cluster’s level of popularity</a:t>
            </a:r>
            <a:endParaRPr/>
          </a:p>
          <a:p>
            <a:pPr marL="0" lvl="0" indent="0" algn="l" rtl="0">
              <a:spcBef>
                <a:spcPts val="0"/>
              </a:spcBef>
              <a:spcAft>
                <a:spcPts val="0"/>
              </a:spcAft>
              <a:buNone/>
            </a:pPr>
            <a:r>
              <a:rPr lang="en"/>
              <a:t> to get insights to what kind of content would make a game popular or unpopular</a:t>
            </a:r>
            <a:endParaRPr/>
          </a:p>
          <a:p>
            <a:pPr marL="0" lvl="0" indent="0" algn="l" rtl="0">
              <a:spcBef>
                <a:spcPts val="0"/>
              </a:spcBef>
              <a:spcAft>
                <a:spcPts val="0"/>
              </a:spcAft>
              <a:buNone/>
            </a:pPr>
            <a:r>
              <a:rPr lang="en"/>
              <a:t>For example, ifth egame has yakuza content, game might not become popular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cf43b16566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cf43b1656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Filtered the dataframe to only contain games associated with the top 10 features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e425e4c0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ce425e4c0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will be talking about our Practical Motivation of the project.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cf43b1656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cf43b1656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we had to use ANOVA to check if all the numerical variables used in clustering has a possible relationship with genres </a:t>
            </a:r>
            <a:endParaRPr/>
          </a:p>
          <a:p>
            <a:pPr marL="0" lvl="0" indent="0" algn="l" rtl="0">
              <a:spcBef>
                <a:spcPts val="0"/>
              </a:spcBef>
              <a:spcAft>
                <a:spcPts val="0"/>
              </a:spcAft>
              <a:buNone/>
            </a:pPr>
            <a:r>
              <a:rPr lang="en"/>
              <a:t>Since they all had p-values of 0.05, they all had relationships,.</a:t>
            </a:r>
            <a:endParaRPr/>
          </a:p>
          <a:p>
            <a:pPr marL="0" lvl="0" indent="0" algn="l" rtl="0">
              <a:spcBef>
                <a:spcPts val="0"/>
              </a:spcBef>
              <a:spcAft>
                <a:spcPts val="0"/>
              </a:spcAft>
              <a:buNone/>
            </a:pPr>
            <a:r>
              <a:rPr lang="en"/>
              <a:t>Now we can use this to get top 20 genres respective to these 4 variables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cf43b16566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cf43b16566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noticed overlapping genres and used those to focus on genre combinations that have broad appeal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cf43b16566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cf43b16566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you can see, we obtained 3 overlapping genres combi</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cf43b16566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cf43b16566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were able to get insights on what content would be popualr</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ce425e4c0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ce425e4c0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cf43b1656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cf43b1656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cf43b16566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cf43b16566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cf43b16566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cf43b16566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clustering, Game dev…</a:t>
            </a:r>
            <a:endParaRPr/>
          </a:p>
          <a:p>
            <a:pPr marL="0" lvl="0" indent="0" algn="l" rtl="0">
              <a:spcBef>
                <a:spcPts val="0"/>
              </a:spcBef>
              <a:spcAft>
                <a:spcPts val="0"/>
              </a:spcAft>
              <a:buNone/>
            </a:pPr>
            <a:r>
              <a:rPr lang="en"/>
              <a:t>Use consistently popular genres rpg and edventure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cf43b16566_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cf43b16566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cf43b16566_2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cf43b1656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f51058eb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f51058eb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As of now, there are video games being released everyday, catered to different kinds of audiences. In 2023, more than 12000 Steam games were released. That is 32 games being released each day. In 2024, there were 2403 games released so far since March 6 and more are in the making. With such high numbers, there is furious competition between companies and indie game creators when releasing their game and ensuring that their games succeeds in the gaming scene.</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cf43b16566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cf43b1656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9c6e9e772e_0_27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9c6e9e772e_0_27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e425e4c0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ce425e4c0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We would like to assist video game creators in creating successful games catered to the gaming community. Hence, we came up with the problem definition. We want to identify patterns and trends in the evolution of video games over time and predict emerging genres and shifts in popularity for future developers to consider when developing a video game.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ce425e4c0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ce425e4c0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Our dataset is taken from Kaggle created last year titled Popular Video Games from 1980 to 2023. It consists of columns that we will be using later such as title, rating, genres, summary, reviews and interested.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Now, I will pass the time to Prisca who will be talking about the exploratory data analysis of our project.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e425e4c0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ce425e4c0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ce425e4c0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ce425e4c0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of data:</a:t>
            </a:r>
            <a:endParaRPr/>
          </a:p>
          <a:p>
            <a:pPr marL="0" lvl="0" indent="0" algn="l" rtl="0">
              <a:spcBef>
                <a:spcPts val="0"/>
              </a:spcBef>
              <a:spcAft>
                <a:spcPts val="0"/>
              </a:spcAft>
              <a:buNone/>
            </a:pPr>
            <a:r>
              <a:rPr lang="en"/>
              <a:t>Remove all columns with null values</a:t>
            </a:r>
            <a:endParaRPr/>
          </a:p>
          <a:p>
            <a:pPr marL="0" lvl="0" indent="0" algn="l" rtl="0">
              <a:spcBef>
                <a:spcPts val="0"/>
              </a:spcBef>
              <a:spcAft>
                <a:spcPts val="0"/>
              </a:spcAft>
              <a:buNone/>
            </a:pPr>
            <a:r>
              <a:rPr lang="en"/>
              <a:t>Combined ‘backlogs’ and ‘wishlist’ into 1 var, ‘interested’</a:t>
            </a:r>
            <a:endParaRPr/>
          </a:p>
          <a:p>
            <a:pPr marL="0" lvl="0" indent="0" algn="l" rtl="0">
              <a:spcBef>
                <a:spcPts val="0"/>
              </a:spcBef>
              <a:spcAft>
                <a:spcPts val="0"/>
              </a:spcAft>
              <a:buNone/>
            </a:pPr>
            <a:r>
              <a:rPr lang="en"/>
              <a:t>Simplify release date to just year (no need specific dates, not useful)</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s://bit.ly/3A1uf1Q"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60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1654450" y="1307025"/>
            <a:ext cx="5682300" cy="1993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rgbClr val="191919"/>
              </a:buClr>
              <a:buSzPts val="5200"/>
              <a:buNone/>
              <a:defRPr sz="8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54575" y="3450425"/>
            <a:ext cx="5682300" cy="409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2" name="Google Shape;12;p2"/>
          <p:cNvPicPr preferRelativeResize="0"/>
          <p:nvPr/>
        </p:nvPicPr>
        <p:blipFill>
          <a:blip r:embed="rId3">
            <a:alphaModFix/>
          </a:blip>
          <a:stretch>
            <a:fillRect/>
          </a:stretch>
        </p:blipFill>
        <p:spPr>
          <a:xfrm>
            <a:off x="-330675" y="-145538"/>
            <a:ext cx="9557898" cy="5376326"/>
          </a:xfrm>
          <a:prstGeom prst="rect">
            <a:avLst/>
          </a:prstGeom>
          <a:noFill/>
          <a:ln>
            <a:noFill/>
          </a:ln>
        </p:spPr>
      </p:pic>
      <p:grpSp>
        <p:nvGrpSpPr>
          <p:cNvPr id="13" name="Google Shape;13;p2"/>
          <p:cNvGrpSpPr/>
          <p:nvPr/>
        </p:nvGrpSpPr>
        <p:grpSpPr>
          <a:xfrm>
            <a:off x="8657175" y="772575"/>
            <a:ext cx="74100" cy="1788450"/>
            <a:chOff x="8657175" y="772575"/>
            <a:chExt cx="74100" cy="1788450"/>
          </a:xfrm>
        </p:grpSpPr>
        <p:sp>
          <p:nvSpPr>
            <p:cNvPr id="14" name="Google Shape;14;p2"/>
            <p:cNvSpPr/>
            <p:nvPr/>
          </p:nvSpPr>
          <p:spPr>
            <a:xfrm>
              <a:off x="8657175" y="77257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5" name="Google Shape;15;p2"/>
            <p:cNvSpPr/>
            <p:nvPr/>
          </p:nvSpPr>
          <p:spPr>
            <a:xfrm>
              <a:off x="8657175" y="2304150"/>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16" name="Google Shape;16;p2"/>
            <p:cNvSpPr/>
            <p:nvPr/>
          </p:nvSpPr>
          <p:spPr>
            <a:xfrm>
              <a:off x="8657175" y="248392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sp>
        <p:nvSpPr>
          <p:cNvPr id="17" name="Google Shape;17;p2"/>
          <p:cNvSpPr/>
          <p:nvPr/>
        </p:nvSpPr>
        <p:spPr>
          <a:xfrm>
            <a:off x="8809575" y="448502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8" name="Google Shape;18;p2"/>
          <p:cNvSpPr/>
          <p:nvPr/>
        </p:nvSpPr>
        <p:spPr>
          <a:xfrm>
            <a:off x="8657175" y="46374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9" name="Google Shape;19;p2"/>
          <p:cNvSpPr/>
          <p:nvPr/>
        </p:nvSpPr>
        <p:spPr>
          <a:xfrm>
            <a:off x="8809575" y="47898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nvGrpSpPr>
          <p:cNvPr id="20" name="Google Shape;20;p2"/>
          <p:cNvGrpSpPr/>
          <p:nvPr/>
        </p:nvGrpSpPr>
        <p:grpSpPr>
          <a:xfrm>
            <a:off x="205650" y="308475"/>
            <a:ext cx="150300" cy="378950"/>
            <a:chOff x="205650" y="308475"/>
            <a:chExt cx="150300" cy="378950"/>
          </a:xfrm>
        </p:grpSpPr>
        <p:sp>
          <p:nvSpPr>
            <p:cNvPr id="21" name="Google Shape;21;p2"/>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2" name="Google Shape;22;p2"/>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 name="Google Shape;23;p2"/>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4" name="Google Shape;24;p2"/>
          <p:cNvGrpSpPr/>
          <p:nvPr/>
        </p:nvGrpSpPr>
        <p:grpSpPr>
          <a:xfrm>
            <a:off x="1085475" y="4711575"/>
            <a:ext cx="536998" cy="134100"/>
            <a:chOff x="1085475" y="4711575"/>
            <a:chExt cx="536998" cy="134100"/>
          </a:xfrm>
        </p:grpSpPr>
        <p:sp>
          <p:nvSpPr>
            <p:cNvPr id="25" name="Google Shape;25;p2"/>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6" name="Google Shape;26;p2"/>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7" name="Google Shape;27;p2"/>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 name="Google Shape;28;p2"/>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
        <p:cNvGrpSpPr/>
        <p:nvPr/>
      </p:nvGrpSpPr>
      <p:grpSpPr>
        <a:xfrm>
          <a:off x="0" y="0"/>
          <a:ext cx="0" cy="0"/>
          <a:chOff x="0" y="0"/>
          <a:chExt cx="0" cy="0"/>
        </a:xfrm>
      </p:grpSpPr>
      <p:pic>
        <p:nvPicPr>
          <p:cNvPr id="81" name="Google Shape;81;p11"/>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82" name="Google Shape;82;p11"/>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83" name="Google Shape;83;p11"/>
          <p:cNvSpPr txBox="1">
            <a:spLocks noGrp="1"/>
          </p:cNvSpPr>
          <p:nvPr>
            <p:ph type="title" hasCustomPrompt="1"/>
          </p:nvPr>
        </p:nvSpPr>
        <p:spPr>
          <a:xfrm>
            <a:off x="1572500" y="1125725"/>
            <a:ext cx="61068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1572500" y="2823154"/>
            <a:ext cx="6106800" cy="7134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85" name="Google Shape;85;p11"/>
          <p:cNvGrpSpPr/>
          <p:nvPr/>
        </p:nvGrpSpPr>
        <p:grpSpPr>
          <a:xfrm>
            <a:off x="8776650" y="3054575"/>
            <a:ext cx="74100" cy="1788450"/>
            <a:chOff x="8657175" y="772575"/>
            <a:chExt cx="74100" cy="1788450"/>
          </a:xfrm>
        </p:grpSpPr>
        <p:sp>
          <p:nvSpPr>
            <p:cNvPr id="86" name="Google Shape;86;p11"/>
            <p:cNvSpPr/>
            <p:nvPr/>
          </p:nvSpPr>
          <p:spPr>
            <a:xfrm>
              <a:off x="8657175" y="77257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87" name="Google Shape;87;p11"/>
            <p:cNvSpPr/>
            <p:nvPr/>
          </p:nvSpPr>
          <p:spPr>
            <a:xfrm>
              <a:off x="8657175" y="2304150"/>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88" name="Google Shape;88;p11"/>
            <p:cNvSpPr/>
            <p:nvPr/>
          </p:nvSpPr>
          <p:spPr>
            <a:xfrm>
              <a:off x="8657175" y="248392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89" name="Google Shape;89;p11"/>
          <p:cNvGrpSpPr/>
          <p:nvPr/>
        </p:nvGrpSpPr>
        <p:grpSpPr>
          <a:xfrm>
            <a:off x="205650" y="308475"/>
            <a:ext cx="150300" cy="378950"/>
            <a:chOff x="205650" y="308475"/>
            <a:chExt cx="150300" cy="378950"/>
          </a:xfrm>
        </p:grpSpPr>
        <p:sp>
          <p:nvSpPr>
            <p:cNvPr id="90" name="Google Shape;90;p11"/>
            <p:cNvSpPr/>
            <p:nvPr/>
          </p:nvSpPr>
          <p:spPr>
            <a:xfrm>
              <a:off x="205650" y="3084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91" name="Google Shape;91;p11"/>
            <p:cNvSpPr/>
            <p:nvPr/>
          </p:nvSpPr>
          <p:spPr>
            <a:xfrm>
              <a:off x="281850" y="46090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92" name="Google Shape;92;p11"/>
            <p:cNvSpPr/>
            <p:nvPr/>
          </p:nvSpPr>
          <p:spPr>
            <a:xfrm>
              <a:off x="205650" y="6133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13"/>
          <p:cNvSpPr txBox="1">
            <a:spLocks noGrp="1"/>
          </p:cNvSpPr>
          <p:nvPr>
            <p:ph type="title" idx="2" hasCustomPrompt="1"/>
          </p:nvPr>
        </p:nvSpPr>
        <p:spPr>
          <a:xfrm>
            <a:off x="86232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title" idx="3" hasCustomPrompt="1"/>
          </p:nvPr>
        </p:nvSpPr>
        <p:spPr>
          <a:xfrm>
            <a:off x="86232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title" idx="4" hasCustomPrompt="1"/>
          </p:nvPr>
        </p:nvSpPr>
        <p:spPr>
          <a:xfrm>
            <a:off x="3554100"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a:spLocks noGrp="1"/>
          </p:cNvSpPr>
          <p:nvPr>
            <p:ph type="title" idx="5" hasCustomPrompt="1"/>
          </p:nvPr>
        </p:nvSpPr>
        <p:spPr>
          <a:xfrm>
            <a:off x="3554100"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6260875" y="14808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6260875" y="29142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subTitle" idx="1"/>
          </p:nvPr>
        </p:nvSpPr>
        <p:spPr>
          <a:xfrm>
            <a:off x="862325"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3" name="Google Shape;103;p13"/>
          <p:cNvSpPr txBox="1">
            <a:spLocks noGrp="1"/>
          </p:cNvSpPr>
          <p:nvPr>
            <p:ph type="subTitle" idx="8"/>
          </p:nvPr>
        </p:nvSpPr>
        <p:spPr>
          <a:xfrm>
            <a:off x="3554100" y="1984475"/>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4" name="Google Shape;104;p13"/>
          <p:cNvSpPr txBox="1">
            <a:spLocks noGrp="1"/>
          </p:cNvSpPr>
          <p:nvPr>
            <p:ph type="subTitle" idx="9"/>
          </p:nvPr>
        </p:nvSpPr>
        <p:spPr>
          <a:xfrm>
            <a:off x="6260875" y="1984475"/>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5" name="Google Shape;105;p13"/>
          <p:cNvSpPr txBox="1">
            <a:spLocks noGrp="1"/>
          </p:cNvSpPr>
          <p:nvPr>
            <p:ph type="subTitle" idx="13"/>
          </p:nvPr>
        </p:nvSpPr>
        <p:spPr>
          <a:xfrm>
            <a:off x="862325" y="3417950"/>
            <a:ext cx="2035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6" name="Google Shape;106;p13"/>
          <p:cNvSpPr txBox="1">
            <a:spLocks noGrp="1"/>
          </p:cNvSpPr>
          <p:nvPr>
            <p:ph type="subTitle" idx="14"/>
          </p:nvPr>
        </p:nvSpPr>
        <p:spPr>
          <a:xfrm>
            <a:off x="3554100" y="3417950"/>
            <a:ext cx="20172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107" name="Google Shape;107;p13"/>
          <p:cNvSpPr txBox="1">
            <a:spLocks noGrp="1"/>
          </p:cNvSpPr>
          <p:nvPr>
            <p:ph type="subTitle" idx="15"/>
          </p:nvPr>
        </p:nvSpPr>
        <p:spPr>
          <a:xfrm>
            <a:off x="6260875" y="3417950"/>
            <a:ext cx="2020800" cy="6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Raleway"/>
              <a:buNone/>
              <a:defRPr sz="1600">
                <a:solidFill>
                  <a:schemeClr val="dk1"/>
                </a:solidFill>
                <a:latin typeface="Orbitron"/>
                <a:ea typeface="Orbitron"/>
                <a:cs typeface="Orbitron"/>
                <a:sym typeface="Orbitron"/>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108" name="Google Shape;108;p13"/>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09" name="Google Shape;109;p13"/>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
        <p:nvSpPr>
          <p:cNvPr id="110" name="Google Shape;110;p13"/>
          <p:cNvSpPr/>
          <p:nvPr/>
        </p:nvSpPr>
        <p:spPr>
          <a:xfrm>
            <a:off x="8504775" y="41802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1" name="Google Shape;111;p13"/>
          <p:cNvSpPr/>
          <p:nvPr/>
        </p:nvSpPr>
        <p:spPr>
          <a:xfrm>
            <a:off x="8352375" y="433265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12" name="Google Shape;112;p13"/>
          <p:cNvSpPr/>
          <p:nvPr/>
        </p:nvSpPr>
        <p:spPr>
          <a:xfrm>
            <a:off x="8504775" y="44850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3"/>
        <p:cNvGrpSpPr/>
        <p:nvPr/>
      </p:nvGrpSpPr>
      <p:grpSpPr>
        <a:xfrm>
          <a:off x="0" y="0"/>
          <a:ext cx="0" cy="0"/>
          <a:chOff x="0" y="0"/>
          <a:chExt cx="0" cy="0"/>
        </a:xfrm>
      </p:grpSpPr>
      <p:sp>
        <p:nvSpPr>
          <p:cNvPr id="114" name="Google Shape;11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15" name="Google Shape;115;p14"/>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16" name="Google Shape;116;p14"/>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7"/>
        <p:cNvGrpSpPr/>
        <p:nvPr/>
      </p:nvGrpSpPr>
      <p:grpSpPr>
        <a:xfrm>
          <a:off x="0" y="0"/>
          <a:ext cx="0" cy="0"/>
          <a:chOff x="0" y="0"/>
          <a:chExt cx="0" cy="0"/>
        </a:xfrm>
      </p:grpSpPr>
      <p:sp>
        <p:nvSpPr>
          <p:cNvPr id="118" name="Google Shape;118;p15"/>
          <p:cNvSpPr txBox="1">
            <a:spLocks noGrp="1"/>
          </p:cNvSpPr>
          <p:nvPr>
            <p:ph type="subTitle" idx="1"/>
          </p:nvPr>
        </p:nvSpPr>
        <p:spPr>
          <a:xfrm flipH="1">
            <a:off x="727300" y="1631503"/>
            <a:ext cx="31617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Font typeface="Raleway"/>
              <a:buNone/>
              <a:defRPr sz="1600">
                <a:latin typeface="Raleway"/>
                <a:ea typeface="Raleway"/>
                <a:cs typeface="Raleway"/>
                <a:sym typeface="Raleway"/>
              </a:defRPr>
            </a:lvl2pPr>
            <a:lvl3pPr lvl="2" rtl="0">
              <a:lnSpc>
                <a:spcPct val="100000"/>
              </a:lnSpc>
              <a:spcBef>
                <a:spcPts val="0"/>
              </a:spcBef>
              <a:spcAft>
                <a:spcPts val="0"/>
              </a:spcAft>
              <a:buSzPts val="1600"/>
              <a:buFont typeface="Raleway"/>
              <a:buNone/>
              <a:defRPr sz="1600">
                <a:latin typeface="Raleway"/>
                <a:ea typeface="Raleway"/>
                <a:cs typeface="Raleway"/>
                <a:sym typeface="Raleway"/>
              </a:defRPr>
            </a:lvl3pPr>
            <a:lvl4pPr lvl="3" rtl="0">
              <a:lnSpc>
                <a:spcPct val="100000"/>
              </a:lnSpc>
              <a:spcBef>
                <a:spcPts val="0"/>
              </a:spcBef>
              <a:spcAft>
                <a:spcPts val="0"/>
              </a:spcAft>
              <a:buSzPts val="1600"/>
              <a:buFont typeface="Raleway"/>
              <a:buNone/>
              <a:defRPr sz="1600">
                <a:latin typeface="Raleway"/>
                <a:ea typeface="Raleway"/>
                <a:cs typeface="Raleway"/>
                <a:sym typeface="Raleway"/>
              </a:defRPr>
            </a:lvl4pPr>
            <a:lvl5pPr lvl="4" rtl="0">
              <a:lnSpc>
                <a:spcPct val="100000"/>
              </a:lnSpc>
              <a:spcBef>
                <a:spcPts val="0"/>
              </a:spcBef>
              <a:spcAft>
                <a:spcPts val="0"/>
              </a:spcAft>
              <a:buSzPts val="1600"/>
              <a:buFont typeface="Raleway"/>
              <a:buNone/>
              <a:defRPr sz="1600">
                <a:latin typeface="Raleway"/>
                <a:ea typeface="Raleway"/>
                <a:cs typeface="Raleway"/>
                <a:sym typeface="Raleway"/>
              </a:defRPr>
            </a:lvl5pPr>
            <a:lvl6pPr lvl="5" rtl="0">
              <a:lnSpc>
                <a:spcPct val="100000"/>
              </a:lnSpc>
              <a:spcBef>
                <a:spcPts val="0"/>
              </a:spcBef>
              <a:spcAft>
                <a:spcPts val="0"/>
              </a:spcAft>
              <a:buSzPts val="1600"/>
              <a:buFont typeface="Raleway"/>
              <a:buNone/>
              <a:defRPr sz="1600">
                <a:latin typeface="Raleway"/>
                <a:ea typeface="Raleway"/>
                <a:cs typeface="Raleway"/>
                <a:sym typeface="Raleway"/>
              </a:defRPr>
            </a:lvl6pPr>
            <a:lvl7pPr lvl="6" rtl="0">
              <a:lnSpc>
                <a:spcPct val="100000"/>
              </a:lnSpc>
              <a:spcBef>
                <a:spcPts val="0"/>
              </a:spcBef>
              <a:spcAft>
                <a:spcPts val="0"/>
              </a:spcAft>
              <a:buSzPts val="1600"/>
              <a:buFont typeface="Raleway"/>
              <a:buNone/>
              <a:defRPr sz="1600">
                <a:latin typeface="Raleway"/>
                <a:ea typeface="Raleway"/>
                <a:cs typeface="Raleway"/>
                <a:sym typeface="Raleway"/>
              </a:defRPr>
            </a:lvl7pPr>
            <a:lvl8pPr lvl="7" rtl="0">
              <a:lnSpc>
                <a:spcPct val="100000"/>
              </a:lnSpc>
              <a:spcBef>
                <a:spcPts val="0"/>
              </a:spcBef>
              <a:spcAft>
                <a:spcPts val="0"/>
              </a:spcAft>
              <a:buSzPts val="1600"/>
              <a:buFont typeface="Raleway"/>
              <a:buNone/>
              <a:defRPr sz="1600">
                <a:latin typeface="Raleway"/>
                <a:ea typeface="Raleway"/>
                <a:cs typeface="Raleway"/>
                <a:sym typeface="Raleway"/>
              </a:defRPr>
            </a:lvl8pPr>
            <a:lvl9pPr lvl="8" rtl="0">
              <a:lnSpc>
                <a:spcPct val="100000"/>
              </a:lnSpc>
              <a:spcBef>
                <a:spcPts val="0"/>
              </a:spcBef>
              <a:spcAft>
                <a:spcPts val="0"/>
              </a:spcAft>
              <a:buSzPts val="1600"/>
              <a:buFont typeface="Raleway"/>
              <a:buNone/>
              <a:defRPr sz="1600">
                <a:latin typeface="Raleway"/>
                <a:ea typeface="Raleway"/>
                <a:cs typeface="Raleway"/>
                <a:sym typeface="Raleway"/>
              </a:defRPr>
            </a:lvl9pPr>
          </a:lstStyle>
          <a:p>
            <a:endParaRPr/>
          </a:p>
        </p:txBody>
      </p:sp>
      <p:sp>
        <p:nvSpPr>
          <p:cNvPr id="119" name="Google Shape;119;p15"/>
          <p:cNvSpPr txBox="1">
            <a:spLocks noGrp="1"/>
          </p:cNvSpPr>
          <p:nvPr>
            <p:ph type="title"/>
          </p:nvPr>
        </p:nvSpPr>
        <p:spPr>
          <a:xfrm flipH="1">
            <a:off x="727300" y="625225"/>
            <a:ext cx="3161700" cy="1012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5"/>
          <p:cNvSpPr>
            <a:spLocks noGrp="1"/>
          </p:cNvSpPr>
          <p:nvPr>
            <p:ph type="pic" idx="2"/>
          </p:nvPr>
        </p:nvSpPr>
        <p:spPr>
          <a:xfrm flipH="1">
            <a:off x="5755800" y="587675"/>
            <a:ext cx="2745000" cy="39681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1" name="Google Shape;121;p15"/>
          <p:cNvSpPr>
            <a:spLocks noGrp="1"/>
          </p:cNvSpPr>
          <p:nvPr>
            <p:ph type="pic" idx="3"/>
          </p:nvPr>
        </p:nvSpPr>
        <p:spPr>
          <a:xfrm flipH="1">
            <a:off x="1344625" y="3117873"/>
            <a:ext cx="4207500" cy="1437900"/>
          </a:xfrm>
          <a:prstGeom prst="snip2DiagRect">
            <a:avLst>
              <a:gd name="adj1" fmla="val 0"/>
              <a:gd name="adj2" fmla="val 16667"/>
            </a:avLst>
          </a:prstGeom>
          <a:noFill/>
          <a:ln w="9525" cap="flat" cmpd="sng">
            <a:solidFill>
              <a:schemeClr val="lt2"/>
            </a:solidFill>
            <a:prstDash val="solid"/>
            <a:round/>
            <a:headEnd type="none" w="sm" len="sm"/>
            <a:tailEnd type="none" w="sm" len="sm"/>
          </a:ln>
        </p:spPr>
      </p:sp>
      <p:sp>
        <p:nvSpPr>
          <p:cNvPr id="122" name="Google Shape;122;p15"/>
          <p:cNvSpPr>
            <a:spLocks noGrp="1"/>
          </p:cNvSpPr>
          <p:nvPr>
            <p:ph type="pic" idx="4"/>
          </p:nvPr>
        </p:nvSpPr>
        <p:spPr>
          <a:xfrm flipH="1">
            <a:off x="4066825" y="587675"/>
            <a:ext cx="1485300" cy="2361900"/>
          </a:xfrm>
          <a:prstGeom prst="snip1Rect">
            <a:avLst>
              <a:gd name="adj" fmla="val 16667"/>
            </a:avLst>
          </a:prstGeom>
          <a:noFill/>
          <a:ln w="9525" cap="flat" cmpd="sng">
            <a:solidFill>
              <a:schemeClr val="lt2"/>
            </a:solidFill>
            <a:prstDash val="solid"/>
            <a:round/>
            <a:headEnd type="none" w="sm" len="sm"/>
            <a:tailEnd type="none" w="sm" len="sm"/>
          </a:ln>
        </p:spPr>
      </p:sp>
      <p:pic>
        <p:nvPicPr>
          <p:cNvPr id="123" name="Google Shape;123;p15"/>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6" name="Google Shape;126;p16"/>
          <p:cNvSpPr txBox="1">
            <a:spLocks noGrp="1"/>
          </p:cNvSpPr>
          <p:nvPr>
            <p:ph type="subTitle" idx="1"/>
          </p:nvPr>
        </p:nvSpPr>
        <p:spPr>
          <a:xfrm>
            <a:off x="680137" y="1660725"/>
            <a:ext cx="2526900" cy="69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7" name="Google Shape;127;p16"/>
          <p:cNvSpPr txBox="1">
            <a:spLocks noGrp="1"/>
          </p:cNvSpPr>
          <p:nvPr>
            <p:ph type="subTitle" idx="2"/>
          </p:nvPr>
        </p:nvSpPr>
        <p:spPr>
          <a:xfrm>
            <a:off x="680137" y="2511900"/>
            <a:ext cx="25269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8" name="Google Shape;128;p16"/>
          <p:cNvSpPr txBox="1">
            <a:spLocks noGrp="1"/>
          </p:cNvSpPr>
          <p:nvPr>
            <p:ph type="subTitle" idx="3"/>
          </p:nvPr>
        </p:nvSpPr>
        <p:spPr>
          <a:xfrm>
            <a:off x="3306163" y="2511900"/>
            <a:ext cx="25269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6"/>
          <p:cNvSpPr txBox="1">
            <a:spLocks noGrp="1"/>
          </p:cNvSpPr>
          <p:nvPr>
            <p:ph type="subTitle" idx="4"/>
          </p:nvPr>
        </p:nvSpPr>
        <p:spPr>
          <a:xfrm>
            <a:off x="5936963" y="2511900"/>
            <a:ext cx="25269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6"/>
          <p:cNvSpPr txBox="1">
            <a:spLocks noGrp="1"/>
          </p:cNvSpPr>
          <p:nvPr>
            <p:ph type="subTitle" idx="5"/>
          </p:nvPr>
        </p:nvSpPr>
        <p:spPr>
          <a:xfrm>
            <a:off x="3306162" y="1660725"/>
            <a:ext cx="2526900" cy="69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31" name="Google Shape;131;p16"/>
          <p:cNvSpPr txBox="1">
            <a:spLocks noGrp="1"/>
          </p:cNvSpPr>
          <p:nvPr>
            <p:ph type="subTitle" idx="6"/>
          </p:nvPr>
        </p:nvSpPr>
        <p:spPr>
          <a:xfrm>
            <a:off x="5936963" y="1660725"/>
            <a:ext cx="2526900" cy="693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32" name="Google Shape;132;p16"/>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33" name="Google Shape;133;p16"/>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
        <p:nvSpPr>
          <p:cNvPr id="134" name="Google Shape;134;p16"/>
          <p:cNvSpPr/>
          <p:nvPr/>
        </p:nvSpPr>
        <p:spPr>
          <a:xfrm>
            <a:off x="8058350" y="46085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35" name="Google Shape;135;p16"/>
          <p:cNvSpPr/>
          <p:nvPr/>
        </p:nvSpPr>
        <p:spPr>
          <a:xfrm>
            <a:off x="8192649" y="46085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36" name="Google Shape;136;p16"/>
          <p:cNvSpPr/>
          <p:nvPr/>
        </p:nvSpPr>
        <p:spPr>
          <a:xfrm>
            <a:off x="8326949" y="46085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137" name="Google Shape;137;p16"/>
          <p:cNvSpPr/>
          <p:nvPr/>
        </p:nvSpPr>
        <p:spPr>
          <a:xfrm>
            <a:off x="8461248" y="46085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 name="Google Shape;140;p17"/>
          <p:cNvSpPr txBox="1">
            <a:spLocks noGrp="1"/>
          </p:cNvSpPr>
          <p:nvPr>
            <p:ph type="subTitle" idx="1"/>
          </p:nvPr>
        </p:nvSpPr>
        <p:spPr>
          <a:xfrm>
            <a:off x="2258453" y="16563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1" name="Google Shape;141;p17"/>
          <p:cNvSpPr txBox="1">
            <a:spLocks noGrp="1"/>
          </p:cNvSpPr>
          <p:nvPr>
            <p:ph type="subTitle" idx="2"/>
          </p:nvPr>
        </p:nvSpPr>
        <p:spPr>
          <a:xfrm>
            <a:off x="2258453" y="28760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2" name="Google Shape;142;p17"/>
          <p:cNvSpPr txBox="1">
            <a:spLocks noGrp="1"/>
          </p:cNvSpPr>
          <p:nvPr>
            <p:ph type="subTitle" idx="3"/>
          </p:nvPr>
        </p:nvSpPr>
        <p:spPr>
          <a:xfrm>
            <a:off x="2258453" y="4095775"/>
            <a:ext cx="5340900" cy="52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3" name="Google Shape;143;p17"/>
          <p:cNvSpPr txBox="1">
            <a:spLocks noGrp="1"/>
          </p:cNvSpPr>
          <p:nvPr>
            <p:ph type="subTitle" idx="4"/>
          </p:nvPr>
        </p:nvSpPr>
        <p:spPr>
          <a:xfrm>
            <a:off x="2258453" y="1135025"/>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4" name="Google Shape;144;p17"/>
          <p:cNvSpPr txBox="1">
            <a:spLocks noGrp="1"/>
          </p:cNvSpPr>
          <p:nvPr>
            <p:ph type="subTitle" idx="5"/>
          </p:nvPr>
        </p:nvSpPr>
        <p:spPr>
          <a:xfrm>
            <a:off x="2258453" y="2354730"/>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7"/>
          <p:cNvSpPr txBox="1">
            <a:spLocks noGrp="1"/>
          </p:cNvSpPr>
          <p:nvPr>
            <p:ph type="subTitle" idx="6"/>
          </p:nvPr>
        </p:nvSpPr>
        <p:spPr>
          <a:xfrm>
            <a:off x="2258453" y="3574435"/>
            <a:ext cx="5340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46" name="Google Shape;146;p1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47" name="Google Shape;147;p17"/>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0" name="Google Shape;150;p18"/>
          <p:cNvSpPr txBox="1">
            <a:spLocks noGrp="1"/>
          </p:cNvSpPr>
          <p:nvPr>
            <p:ph type="subTitle" idx="1"/>
          </p:nvPr>
        </p:nvSpPr>
        <p:spPr>
          <a:xfrm>
            <a:off x="1055850" y="1306475"/>
            <a:ext cx="30483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51" name="Google Shape;151;p18"/>
          <p:cNvSpPr txBox="1">
            <a:spLocks noGrp="1"/>
          </p:cNvSpPr>
          <p:nvPr>
            <p:ph type="subTitle" idx="2"/>
          </p:nvPr>
        </p:nvSpPr>
        <p:spPr>
          <a:xfrm>
            <a:off x="1055850" y="1832375"/>
            <a:ext cx="30483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3"/>
          </p:nvPr>
        </p:nvSpPr>
        <p:spPr>
          <a:xfrm>
            <a:off x="5039850" y="1832375"/>
            <a:ext cx="30483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18"/>
          <p:cNvSpPr txBox="1">
            <a:spLocks noGrp="1"/>
          </p:cNvSpPr>
          <p:nvPr>
            <p:ph type="subTitle" idx="4"/>
          </p:nvPr>
        </p:nvSpPr>
        <p:spPr>
          <a:xfrm>
            <a:off x="1055850" y="3580700"/>
            <a:ext cx="30483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4" name="Google Shape;154;p18"/>
          <p:cNvSpPr txBox="1">
            <a:spLocks noGrp="1"/>
          </p:cNvSpPr>
          <p:nvPr>
            <p:ph type="subTitle" idx="5"/>
          </p:nvPr>
        </p:nvSpPr>
        <p:spPr>
          <a:xfrm>
            <a:off x="5039850" y="3580700"/>
            <a:ext cx="30483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5" name="Google Shape;155;p18"/>
          <p:cNvSpPr txBox="1">
            <a:spLocks noGrp="1"/>
          </p:cNvSpPr>
          <p:nvPr>
            <p:ph type="subTitle" idx="6"/>
          </p:nvPr>
        </p:nvSpPr>
        <p:spPr>
          <a:xfrm>
            <a:off x="1055850" y="3054800"/>
            <a:ext cx="30483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56" name="Google Shape;156;p18"/>
          <p:cNvSpPr txBox="1">
            <a:spLocks noGrp="1"/>
          </p:cNvSpPr>
          <p:nvPr>
            <p:ph type="subTitle" idx="7"/>
          </p:nvPr>
        </p:nvSpPr>
        <p:spPr>
          <a:xfrm>
            <a:off x="5039850" y="1306475"/>
            <a:ext cx="30483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57" name="Google Shape;157;p18"/>
          <p:cNvSpPr txBox="1">
            <a:spLocks noGrp="1"/>
          </p:cNvSpPr>
          <p:nvPr>
            <p:ph type="subTitle" idx="8"/>
          </p:nvPr>
        </p:nvSpPr>
        <p:spPr>
          <a:xfrm>
            <a:off x="5039850" y="3054800"/>
            <a:ext cx="3048300" cy="525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58" name="Google Shape;158;p18"/>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59" name="Google Shape;159;p18"/>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60"/>
        <p:cNvGrpSpPr/>
        <p:nvPr/>
      </p:nvGrpSpPr>
      <p:grpSpPr>
        <a:xfrm>
          <a:off x="0" y="0"/>
          <a:ext cx="0" cy="0"/>
          <a:chOff x="0" y="0"/>
          <a:chExt cx="0" cy="0"/>
        </a:xfrm>
      </p:grpSpPr>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2" name="Google Shape;162;p19"/>
          <p:cNvSpPr txBox="1">
            <a:spLocks noGrp="1"/>
          </p:cNvSpPr>
          <p:nvPr>
            <p:ph type="subTitle" idx="1"/>
          </p:nvPr>
        </p:nvSpPr>
        <p:spPr>
          <a:xfrm>
            <a:off x="725143"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19"/>
          <p:cNvSpPr txBox="1">
            <a:spLocks noGrp="1"/>
          </p:cNvSpPr>
          <p:nvPr>
            <p:ph type="subTitle" idx="2"/>
          </p:nvPr>
        </p:nvSpPr>
        <p:spPr>
          <a:xfrm>
            <a:off x="3342150" y="1811525"/>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9"/>
          <p:cNvSpPr txBox="1">
            <a:spLocks noGrp="1"/>
          </p:cNvSpPr>
          <p:nvPr>
            <p:ph type="subTitle" idx="3"/>
          </p:nvPr>
        </p:nvSpPr>
        <p:spPr>
          <a:xfrm>
            <a:off x="5959741" y="1811525"/>
            <a:ext cx="24597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5" name="Google Shape;165;p19"/>
          <p:cNvSpPr txBox="1">
            <a:spLocks noGrp="1"/>
          </p:cNvSpPr>
          <p:nvPr>
            <p:ph type="subTitle" idx="4"/>
          </p:nvPr>
        </p:nvSpPr>
        <p:spPr>
          <a:xfrm>
            <a:off x="725143" y="343310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3342450" y="3433100"/>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5962591" y="3433100"/>
            <a:ext cx="24540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8" name="Google Shape;168;p19"/>
          <p:cNvSpPr txBox="1">
            <a:spLocks noGrp="1"/>
          </p:cNvSpPr>
          <p:nvPr>
            <p:ph type="subTitle" idx="7"/>
          </p:nvPr>
        </p:nvSpPr>
        <p:spPr>
          <a:xfrm>
            <a:off x="720000"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9" name="Google Shape;169;p19"/>
          <p:cNvSpPr txBox="1">
            <a:spLocks noGrp="1"/>
          </p:cNvSpPr>
          <p:nvPr>
            <p:ph type="subTitle" idx="8"/>
          </p:nvPr>
        </p:nvSpPr>
        <p:spPr>
          <a:xfrm>
            <a:off x="3342450" y="1276675"/>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70" name="Google Shape;170;p19"/>
          <p:cNvSpPr txBox="1">
            <a:spLocks noGrp="1"/>
          </p:cNvSpPr>
          <p:nvPr>
            <p:ph type="subTitle" idx="9"/>
          </p:nvPr>
        </p:nvSpPr>
        <p:spPr>
          <a:xfrm>
            <a:off x="5959741" y="1276675"/>
            <a:ext cx="24597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71" name="Google Shape;171;p19"/>
          <p:cNvSpPr txBox="1">
            <a:spLocks noGrp="1"/>
          </p:cNvSpPr>
          <p:nvPr>
            <p:ph type="subTitle" idx="13"/>
          </p:nvPr>
        </p:nvSpPr>
        <p:spPr>
          <a:xfrm>
            <a:off x="720344" y="2893750"/>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72" name="Google Shape;172;p19"/>
          <p:cNvSpPr txBox="1">
            <a:spLocks noGrp="1"/>
          </p:cNvSpPr>
          <p:nvPr>
            <p:ph type="subTitle" idx="14"/>
          </p:nvPr>
        </p:nvSpPr>
        <p:spPr>
          <a:xfrm>
            <a:off x="3342450" y="2893750"/>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73" name="Google Shape;173;p19"/>
          <p:cNvSpPr txBox="1">
            <a:spLocks noGrp="1"/>
          </p:cNvSpPr>
          <p:nvPr>
            <p:ph type="subTitle" idx="15"/>
          </p:nvPr>
        </p:nvSpPr>
        <p:spPr>
          <a:xfrm>
            <a:off x="5960041" y="2893750"/>
            <a:ext cx="2459100" cy="5373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74" name="Google Shape;174;p19"/>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75" name="Google Shape;175;p19"/>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pic>
        <p:nvPicPr>
          <p:cNvPr id="176" name="Google Shape;176;p19"/>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7"/>
        <p:cNvGrpSpPr/>
        <p:nvPr/>
      </p:nvGrpSpPr>
      <p:grpSpPr>
        <a:xfrm>
          <a:off x="0" y="0"/>
          <a:ext cx="0" cy="0"/>
          <a:chOff x="0" y="0"/>
          <a:chExt cx="0" cy="0"/>
        </a:xfrm>
      </p:grpSpPr>
      <p:pic>
        <p:nvPicPr>
          <p:cNvPr id="178" name="Google Shape;178;p20"/>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179" name="Google Shape;179;p20"/>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180" name="Google Shape;180;p20"/>
          <p:cNvSpPr txBox="1">
            <a:spLocks noGrp="1"/>
          </p:cNvSpPr>
          <p:nvPr>
            <p:ph type="ctrTitle"/>
          </p:nvPr>
        </p:nvSpPr>
        <p:spPr>
          <a:xfrm>
            <a:off x="2382250" y="839800"/>
            <a:ext cx="4379400" cy="105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1" name="Google Shape;181;p20"/>
          <p:cNvSpPr txBox="1">
            <a:spLocks noGrp="1"/>
          </p:cNvSpPr>
          <p:nvPr>
            <p:ph type="subTitle" idx="1"/>
          </p:nvPr>
        </p:nvSpPr>
        <p:spPr>
          <a:xfrm>
            <a:off x="2382350" y="1852800"/>
            <a:ext cx="43794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2" name="Google Shape;182;p20"/>
          <p:cNvSpPr txBox="1"/>
          <p:nvPr/>
        </p:nvSpPr>
        <p:spPr>
          <a:xfrm>
            <a:off x="2382325" y="3487250"/>
            <a:ext cx="43794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Kanit Light"/>
                <a:ea typeface="Kanit Light"/>
                <a:cs typeface="Kanit Light"/>
                <a:sym typeface="Kanit Light"/>
              </a:rPr>
              <a:t>CREDITS: This presentation template was created by </a:t>
            </a:r>
            <a:r>
              <a:rPr lang="en" sz="1000" u="sng">
                <a:solidFill>
                  <a:schemeClr val="hlink"/>
                </a:solidFill>
                <a:latin typeface="Kanit Light"/>
                <a:ea typeface="Kanit Light"/>
                <a:cs typeface="Kanit Light"/>
                <a:sym typeface="Kanit Light"/>
                <a:hlinkClick r:id="rId4"/>
              </a:rPr>
              <a:t>Slidesgo</a:t>
            </a:r>
            <a:r>
              <a:rPr lang="en" sz="1000" u="sng">
                <a:solidFill>
                  <a:schemeClr val="dk1"/>
                </a:solidFill>
                <a:latin typeface="Kanit Light"/>
                <a:ea typeface="Kanit Light"/>
                <a:cs typeface="Kanit Light"/>
                <a:sym typeface="Kanit Light"/>
              </a:rPr>
              <a:t>, </a:t>
            </a:r>
            <a:r>
              <a:rPr lang="en" sz="1000">
                <a:solidFill>
                  <a:schemeClr val="dk1"/>
                </a:solidFill>
                <a:latin typeface="Kanit Light"/>
                <a:ea typeface="Kanit Light"/>
                <a:cs typeface="Kanit Light"/>
                <a:sym typeface="Kanit Light"/>
              </a:rPr>
              <a:t>and includes icons by </a:t>
            </a:r>
            <a:r>
              <a:rPr lang="en" sz="1000" u="sng">
                <a:solidFill>
                  <a:schemeClr val="dk1"/>
                </a:solidFill>
                <a:latin typeface="Kanit Light"/>
                <a:ea typeface="Kanit Light"/>
                <a:cs typeface="Kanit Light"/>
                <a:sym typeface="Kanit Light"/>
                <a:hlinkClick r:id="rId5">
                  <a:extLst>
                    <a:ext uri="{A12FA001-AC4F-418D-AE19-62706E023703}">
                      <ahyp:hlinkClr xmlns:ahyp="http://schemas.microsoft.com/office/drawing/2018/hyperlinkcolor" val="tx"/>
                    </a:ext>
                  </a:extLst>
                </a:hlinkClick>
              </a:rPr>
              <a:t>Flaticon</a:t>
            </a:r>
            <a:r>
              <a:rPr lang="en" sz="1000" u="sng">
                <a:solidFill>
                  <a:schemeClr val="dk1"/>
                </a:solidFill>
                <a:latin typeface="Kanit Light"/>
                <a:ea typeface="Kanit Light"/>
                <a:cs typeface="Kanit Light"/>
                <a:sym typeface="Kanit Light"/>
              </a:rPr>
              <a:t>,</a:t>
            </a:r>
            <a:r>
              <a:rPr lang="en" sz="1000">
                <a:solidFill>
                  <a:schemeClr val="dk1"/>
                </a:solidFill>
                <a:latin typeface="Kanit Light"/>
                <a:ea typeface="Kanit Light"/>
                <a:cs typeface="Kanit Light"/>
                <a:sym typeface="Kanit Light"/>
              </a:rPr>
              <a:t> and infographics &amp; images by </a:t>
            </a:r>
            <a:r>
              <a:rPr lang="en" sz="1000" u="sng">
                <a:solidFill>
                  <a:schemeClr val="dk1"/>
                </a:solidFill>
                <a:latin typeface="Kanit Light"/>
                <a:ea typeface="Kanit Light"/>
                <a:cs typeface="Kanit Light"/>
                <a:sym typeface="Kanit Light"/>
                <a:hlinkClick r:id="rId6">
                  <a:extLst>
                    <a:ext uri="{A12FA001-AC4F-418D-AE19-62706E023703}">
                      <ahyp:hlinkClr xmlns:ahyp="http://schemas.microsoft.com/office/drawing/2018/hyperlinkcolor" val="tx"/>
                    </a:ext>
                  </a:extLst>
                </a:hlinkClick>
              </a:rPr>
              <a:t>Freepik</a:t>
            </a:r>
            <a:endParaRPr sz="1000" u="sng">
              <a:solidFill>
                <a:schemeClr val="dk1"/>
              </a:solidFill>
              <a:latin typeface="Kanit Light"/>
              <a:ea typeface="Kanit Light"/>
              <a:cs typeface="Kanit Light"/>
              <a:sym typeface="Kani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3"/>
          <p:cNvPicPr preferRelativeResize="0"/>
          <p:nvPr/>
        </p:nvPicPr>
        <p:blipFill>
          <a:blip r:embed="rId2">
            <a:alphaModFix amt="60000"/>
          </a:blip>
          <a:stretch>
            <a:fillRect/>
          </a:stretch>
        </p:blipFill>
        <p:spPr>
          <a:xfrm flipH="1">
            <a:off x="0" y="0"/>
            <a:ext cx="9144003" cy="5143501"/>
          </a:xfrm>
          <a:prstGeom prst="rect">
            <a:avLst/>
          </a:prstGeom>
          <a:noFill/>
          <a:ln>
            <a:noFill/>
          </a:ln>
        </p:spPr>
      </p:pic>
      <p:pic>
        <p:nvPicPr>
          <p:cNvPr id="31" name="Google Shape;31;p3"/>
          <p:cNvPicPr preferRelativeResize="0"/>
          <p:nvPr/>
        </p:nvPicPr>
        <p:blipFill rotWithShape="1">
          <a:blip r:embed="rId3">
            <a:alphaModFix/>
          </a:blip>
          <a:srcRect t="13217"/>
          <a:stretch/>
        </p:blipFill>
        <p:spPr>
          <a:xfrm>
            <a:off x="-330675" y="565023"/>
            <a:ext cx="9557898" cy="4665776"/>
          </a:xfrm>
          <a:prstGeom prst="rect">
            <a:avLst/>
          </a:prstGeom>
          <a:noFill/>
          <a:ln>
            <a:noFill/>
          </a:ln>
        </p:spPr>
      </p:pic>
      <p:sp>
        <p:nvSpPr>
          <p:cNvPr id="32" name="Google Shape;32;p3"/>
          <p:cNvSpPr txBox="1">
            <a:spLocks noGrp="1"/>
          </p:cNvSpPr>
          <p:nvPr>
            <p:ph type="title"/>
          </p:nvPr>
        </p:nvSpPr>
        <p:spPr>
          <a:xfrm>
            <a:off x="2391900" y="2409526"/>
            <a:ext cx="4360200" cy="1103100"/>
          </a:xfrm>
          <a:prstGeom prst="rect">
            <a:avLst/>
          </a:prstGeom>
        </p:spPr>
        <p:txBody>
          <a:bodyPr spcFirstLastPara="1" wrap="square" lIns="91425" tIns="91425" rIns="91425" bIns="91425" anchor="t"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4027150" y="1352695"/>
            <a:ext cx="1089900" cy="102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grpSp>
        <p:nvGrpSpPr>
          <p:cNvPr id="34" name="Google Shape;34;p3"/>
          <p:cNvGrpSpPr/>
          <p:nvPr/>
        </p:nvGrpSpPr>
        <p:grpSpPr>
          <a:xfrm>
            <a:off x="1112875" y="367875"/>
            <a:ext cx="1788450" cy="74100"/>
            <a:chOff x="1112875" y="367875"/>
            <a:chExt cx="1788450" cy="74100"/>
          </a:xfrm>
        </p:grpSpPr>
        <p:sp>
          <p:nvSpPr>
            <p:cNvPr id="35" name="Google Shape;35;p3"/>
            <p:cNvSpPr/>
            <p:nvPr/>
          </p:nvSpPr>
          <p:spPr>
            <a:xfrm rot="-5400000">
              <a:off x="1790275" y="-30952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6" name="Google Shape;36;p3"/>
            <p:cNvSpPr/>
            <p:nvPr/>
          </p:nvSpPr>
          <p:spPr>
            <a:xfrm rot="-5400000">
              <a:off x="2645950"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37" name="Google Shape;37;p3"/>
            <p:cNvSpPr/>
            <p:nvPr/>
          </p:nvSpPr>
          <p:spPr>
            <a:xfrm rot="-5400000">
              <a:off x="2825725" y="36637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grpSp>
        <p:nvGrpSpPr>
          <p:cNvPr id="38" name="Google Shape;38;p3"/>
          <p:cNvGrpSpPr/>
          <p:nvPr/>
        </p:nvGrpSpPr>
        <p:grpSpPr>
          <a:xfrm>
            <a:off x="1085475" y="4711575"/>
            <a:ext cx="536998" cy="134100"/>
            <a:chOff x="1085475" y="4711575"/>
            <a:chExt cx="536998" cy="134100"/>
          </a:xfrm>
        </p:grpSpPr>
        <p:sp>
          <p:nvSpPr>
            <p:cNvPr id="39" name="Google Shape;39;p3"/>
            <p:cNvSpPr/>
            <p:nvPr/>
          </p:nvSpPr>
          <p:spPr>
            <a:xfrm>
              <a:off x="1085475"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0" name="Google Shape;40;p3"/>
            <p:cNvSpPr/>
            <p:nvPr/>
          </p:nvSpPr>
          <p:spPr>
            <a:xfrm>
              <a:off x="12197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1" name="Google Shape;41;p3"/>
            <p:cNvSpPr/>
            <p:nvPr/>
          </p:nvSpPr>
          <p:spPr>
            <a:xfrm>
              <a:off x="1354074"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42" name="Google Shape;42;p3"/>
            <p:cNvSpPr/>
            <p:nvPr/>
          </p:nvSpPr>
          <p:spPr>
            <a:xfrm>
              <a:off x="1488373" y="471157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3"/>
        <p:cNvGrpSpPr/>
        <p:nvPr/>
      </p:nvGrpSpPr>
      <p:grpSpPr>
        <a:xfrm>
          <a:off x="0" y="0"/>
          <a:ext cx="0" cy="0"/>
          <a:chOff x="0" y="0"/>
          <a:chExt cx="0" cy="0"/>
        </a:xfrm>
      </p:grpSpPr>
      <p:pic>
        <p:nvPicPr>
          <p:cNvPr id="184" name="Google Shape;184;p21"/>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185" name="Google Shape;185;p21"/>
          <p:cNvPicPr preferRelativeResize="0"/>
          <p:nvPr/>
        </p:nvPicPr>
        <p:blipFill>
          <a:blip r:embed="rId3">
            <a:alphaModFix/>
          </a:blip>
          <a:stretch>
            <a:fillRect/>
          </a:stretch>
        </p:blipFill>
        <p:spPr>
          <a:xfrm>
            <a:off x="-330675" y="-145538"/>
            <a:ext cx="9557898" cy="537632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6"/>
        <p:cNvGrpSpPr/>
        <p:nvPr/>
      </p:nvGrpSpPr>
      <p:grpSpPr>
        <a:xfrm>
          <a:off x="0" y="0"/>
          <a:ext cx="0" cy="0"/>
          <a:chOff x="0" y="0"/>
          <a:chExt cx="0" cy="0"/>
        </a:xfrm>
      </p:grpSpPr>
      <p:pic>
        <p:nvPicPr>
          <p:cNvPr id="187" name="Google Shape;187;p22"/>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188" name="Google Shape;188;p22"/>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45" name="Google Shape;45;p4"/>
          <p:cNvSpPr txBox="1">
            <a:spLocks noGrp="1"/>
          </p:cNvSpPr>
          <p:nvPr>
            <p:ph type="body" idx="1"/>
          </p:nvPr>
        </p:nvSpPr>
        <p:spPr>
          <a:xfrm>
            <a:off x="720000" y="1152475"/>
            <a:ext cx="7704000" cy="4035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pic>
        <p:nvPicPr>
          <p:cNvPr id="46" name="Google Shape;46;p4"/>
          <p:cNvPicPr preferRelativeResize="0"/>
          <p:nvPr/>
        </p:nvPicPr>
        <p:blipFill>
          <a:blip r:embed="rId2">
            <a:alphaModFix/>
          </a:blip>
          <a:stretch>
            <a:fillRect/>
          </a:stretch>
        </p:blipFill>
        <p:spPr>
          <a:xfrm>
            <a:off x="-224639" y="-126362"/>
            <a:ext cx="9593277" cy="53962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subTitle" idx="1"/>
          </p:nvPr>
        </p:nvSpPr>
        <p:spPr>
          <a:xfrm>
            <a:off x="1013450" y="1817100"/>
            <a:ext cx="32880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49" name="Google Shape;49;p5"/>
          <p:cNvSpPr txBox="1">
            <a:spLocks noGrp="1"/>
          </p:cNvSpPr>
          <p:nvPr>
            <p:ph type="subTitle" idx="2"/>
          </p:nvPr>
        </p:nvSpPr>
        <p:spPr>
          <a:xfrm>
            <a:off x="4683250" y="1817100"/>
            <a:ext cx="34473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600">
                <a:solidFill>
                  <a:schemeClr val="dk1"/>
                </a:solidFill>
                <a:latin typeface="Orbitron"/>
                <a:ea typeface="Orbitron"/>
                <a:cs typeface="Orbitron"/>
                <a:sym typeface="Orbitron"/>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50" name="Google Shape;50;p5"/>
          <p:cNvSpPr txBox="1">
            <a:spLocks noGrp="1"/>
          </p:cNvSpPr>
          <p:nvPr>
            <p:ph type="subTitle" idx="3"/>
          </p:nvPr>
        </p:nvSpPr>
        <p:spPr>
          <a:xfrm>
            <a:off x="1013450" y="2686775"/>
            <a:ext cx="3288000" cy="12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4"/>
          </p:nvPr>
        </p:nvSpPr>
        <p:spPr>
          <a:xfrm>
            <a:off x="4683250" y="2686775"/>
            <a:ext cx="3447300" cy="12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3" name="Google Shape;53;p5"/>
          <p:cNvPicPr preferRelativeResize="0"/>
          <p:nvPr/>
        </p:nvPicPr>
        <p:blipFill>
          <a:blip r:embed="rId2">
            <a:alphaModFix/>
          </a:blip>
          <a:stretch>
            <a:fillRect/>
          </a:stretch>
        </p:blipFill>
        <p:spPr>
          <a:xfrm>
            <a:off x="-224639" y="-126362"/>
            <a:ext cx="9593277" cy="5396224"/>
          </a:xfrm>
          <a:prstGeom prst="rect">
            <a:avLst/>
          </a:prstGeom>
          <a:noFill/>
          <a:ln>
            <a:noFill/>
          </a:ln>
        </p:spPr>
      </p:pic>
      <p:sp>
        <p:nvSpPr>
          <p:cNvPr id="54" name="Google Shape;54;p5"/>
          <p:cNvSpPr/>
          <p:nvPr/>
        </p:nvSpPr>
        <p:spPr>
          <a:xfrm>
            <a:off x="8504775" y="410402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55" name="Google Shape;55;p5"/>
          <p:cNvSpPr/>
          <p:nvPr/>
        </p:nvSpPr>
        <p:spPr>
          <a:xfrm>
            <a:off x="8352375" y="4256450"/>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56" name="Google Shape;56;p5"/>
          <p:cNvSpPr/>
          <p:nvPr/>
        </p:nvSpPr>
        <p:spPr>
          <a:xfrm>
            <a:off x="8504775" y="4408875"/>
            <a:ext cx="74100" cy="74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pic>
        <p:nvPicPr>
          <p:cNvPr id="57" name="Google Shape;57;p5"/>
          <p:cNvPicPr preferRelativeResize="0"/>
          <p:nvPr/>
        </p:nvPicPr>
        <p:blipFill rotWithShape="1">
          <a:blip r:embed="rId3">
            <a:alphaModFix amt="70000"/>
          </a:blip>
          <a:srcRect r="46170" b="42243"/>
          <a:stretch/>
        </p:blipFill>
        <p:spPr>
          <a:xfrm flipH="1">
            <a:off x="5856008" y="0"/>
            <a:ext cx="3287992" cy="198447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0" name="Google Shape;60;p6"/>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1" name="Google Shape;61;p6"/>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sp>
        <p:nvSpPr>
          <p:cNvPr id="63" name="Google Shape;63;p7"/>
          <p:cNvSpPr txBox="1">
            <a:spLocks noGrp="1"/>
          </p:cNvSpPr>
          <p:nvPr>
            <p:ph type="title"/>
          </p:nvPr>
        </p:nvSpPr>
        <p:spPr>
          <a:xfrm>
            <a:off x="720000" y="445025"/>
            <a:ext cx="4549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64" name="Google Shape;64;p7"/>
          <p:cNvSpPr txBox="1">
            <a:spLocks noGrp="1"/>
          </p:cNvSpPr>
          <p:nvPr>
            <p:ph type="body" idx="1"/>
          </p:nvPr>
        </p:nvSpPr>
        <p:spPr>
          <a:xfrm>
            <a:off x="720000" y="1547575"/>
            <a:ext cx="45495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Open Sans Light"/>
              <a:buChar char="●"/>
              <a:defRPr/>
            </a:lvl1pPr>
            <a:lvl2pPr marL="914400" lvl="1" indent="-304800" rtl="0">
              <a:lnSpc>
                <a:spcPct val="100000"/>
              </a:lnSpc>
              <a:spcBef>
                <a:spcPts val="0"/>
              </a:spcBef>
              <a:spcAft>
                <a:spcPts val="0"/>
              </a:spcAft>
              <a:buClr>
                <a:srgbClr val="E76A28"/>
              </a:buClr>
              <a:buSzPts val="1200"/>
              <a:buFont typeface="Open Sans Light"/>
              <a:buChar char="○"/>
              <a:defRPr/>
            </a:lvl2pPr>
            <a:lvl3pPr marL="1371600" lvl="2" indent="-304800" rtl="0">
              <a:lnSpc>
                <a:spcPct val="100000"/>
              </a:lnSpc>
              <a:spcBef>
                <a:spcPts val="0"/>
              </a:spcBef>
              <a:spcAft>
                <a:spcPts val="0"/>
              </a:spcAft>
              <a:buClr>
                <a:srgbClr val="E76A28"/>
              </a:buClr>
              <a:buSzPts val="1200"/>
              <a:buFont typeface="Open Sans Light"/>
              <a:buChar char="■"/>
              <a:defRPr/>
            </a:lvl3pPr>
            <a:lvl4pPr marL="1828800" lvl="3" indent="-304800" rtl="0">
              <a:lnSpc>
                <a:spcPct val="100000"/>
              </a:lnSpc>
              <a:spcBef>
                <a:spcPts val="0"/>
              </a:spcBef>
              <a:spcAft>
                <a:spcPts val="0"/>
              </a:spcAft>
              <a:buClr>
                <a:srgbClr val="E76A28"/>
              </a:buClr>
              <a:buSzPts val="1200"/>
              <a:buFont typeface="Open Sans Light"/>
              <a:buChar char="●"/>
              <a:defRPr/>
            </a:lvl4pPr>
            <a:lvl5pPr marL="2286000" lvl="4" indent="-304800" rtl="0">
              <a:lnSpc>
                <a:spcPct val="100000"/>
              </a:lnSpc>
              <a:spcBef>
                <a:spcPts val="0"/>
              </a:spcBef>
              <a:spcAft>
                <a:spcPts val="0"/>
              </a:spcAft>
              <a:buClr>
                <a:srgbClr val="E76A28"/>
              </a:buClr>
              <a:buSzPts val="1200"/>
              <a:buFont typeface="Open Sans Light"/>
              <a:buChar char="○"/>
              <a:defRPr/>
            </a:lvl5pPr>
            <a:lvl6pPr marL="2743200" lvl="5" indent="-304800" rtl="0">
              <a:lnSpc>
                <a:spcPct val="100000"/>
              </a:lnSpc>
              <a:spcBef>
                <a:spcPts val="0"/>
              </a:spcBef>
              <a:spcAft>
                <a:spcPts val="0"/>
              </a:spcAft>
              <a:buClr>
                <a:srgbClr val="999999"/>
              </a:buClr>
              <a:buSzPts val="1200"/>
              <a:buFont typeface="Open Sans Light"/>
              <a:buChar char="■"/>
              <a:defRPr/>
            </a:lvl6pPr>
            <a:lvl7pPr marL="3200400" lvl="6" indent="-304800" rtl="0">
              <a:lnSpc>
                <a:spcPct val="100000"/>
              </a:lnSpc>
              <a:spcBef>
                <a:spcPts val="0"/>
              </a:spcBef>
              <a:spcAft>
                <a:spcPts val="0"/>
              </a:spcAft>
              <a:buClr>
                <a:srgbClr val="999999"/>
              </a:buClr>
              <a:buSzPts val="1200"/>
              <a:buFont typeface="Open Sans Light"/>
              <a:buChar char="●"/>
              <a:defRPr/>
            </a:lvl7pPr>
            <a:lvl8pPr marL="3657600" lvl="7" indent="-304800" rtl="0">
              <a:lnSpc>
                <a:spcPct val="100000"/>
              </a:lnSpc>
              <a:spcBef>
                <a:spcPts val="0"/>
              </a:spcBef>
              <a:spcAft>
                <a:spcPts val="0"/>
              </a:spcAft>
              <a:buClr>
                <a:srgbClr val="999999"/>
              </a:buClr>
              <a:buSzPts val="1200"/>
              <a:buFont typeface="Open Sans Light"/>
              <a:buChar char="○"/>
              <a:defRPr/>
            </a:lvl8pPr>
            <a:lvl9pPr marL="4114800" lvl="8" indent="-304800" rtl="0">
              <a:lnSpc>
                <a:spcPct val="100000"/>
              </a:lnSpc>
              <a:spcBef>
                <a:spcPts val="0"/>
              </a:spcBef>
              <a:spcAft>
                <a:spcPts val="0"/>
              </a:spcAft>
              <a:buClr>
                <a:srgbClr val="999999"/>
              </a:buClr>
              <a:buSzPts val="1200"/>
              <a:buFont typeface="Open Sans Light"/>
              <a:buChar char="■"/>
              <a:defRPr/>
            </a:lvl9pPr>
          </a:lstStyle>
          <a:p>
            <a:endParaRPr/>
          </a:p>
        </p:txBody>
      </p:sp>
      <p:sp>
        <p:nvSpPr>
          <p:cNvPr id="65" name="Google Shape;65;p7"/>
          <p:cNvSpPr>
            <a:spLocks noGrp="1"/>
          </p:cNvSpPr>
          <p:nvPr>
            <p:ph type="pic" idx="2"/>
          </p:nvPr>
        </p:nvSpPr>
        <p:spPr>
          <a:xfrm>
            <a:off x="5831400" y="756200"/>
            <a:ext cx="2526600" cy="3699600"/>
          </a:xfrm>
          <a:prstGeom prst="snip1Rect">
            <a:avLst>
              <a:gd name="adj" fmla="val 16667"/>
            </a:avLst>
          </a:prstGeom>
          <a:noFill/>
          <a:ln w="9525" cap="flat" cmpd="sng">
            <a:solidFill>
              <a:schemeClr val="lt2"/>
            </a:solidFill>
            <a:prstDash val="solid"/>
            <a:round/>
            <a:headEnd type="none" w="sm" len="sm"/>
            <a:tailEnd type="none" w="sm" len="sm"/>
          </a:ln>
        </p:spPr>
      </p:sp>
      <p:pic>
        <p:nvPicPr>
          <p:cNvPr id="66" name="Google Shape;66;p7"/>
          <p:cNvPicPr preferRelativeResize="0"/>
          <p:nvPr/>
        </p:nvPicPr>
        <p:blipFill>
          <a:blip r:embed="rId2">
            <a:alphaModFix/>
          </a:blip>
          <a:stretch>
            <a:fillRect/>
          </a:stretch>
        </p:blipFill>
        <p:spPr>
          <a:xfrm>
            <a:off x="-224639" y="-126362"/>
            <a:ext cx="9593277" cy="5396224"/>
          </a:xfrm>
          <a:prstGeom prst="rect">
            <a:avLst/>
          </a:prstGeom>
          <a:noFill/>
          <a:ln>
            <a:noFill/>
          </a:ln>
        </p:spPr>
      </p:pic>
      <p:pic>
        <p:nvPicPr>
          <p:cNvPr id="67" name="Google Shape;67;p7"/>
          <p:cNvPicPr preferRelativeResize="0"/>
          <p:nvPr/>
        </p:nvPicPr>
        <p:blipFill rotWithShape="1">
          <a:blip r:embed="rId3">
            <a:alphaModFix amt="60000"/>
          </a:blip>
          <a:srcRect l="38540" t="43939"/>
          <a:stretch/>
        </p:blipFill>
        <p:spPr>
          <a:xfrm flipH="1">
            <a:off x="0" y="2807025"/>
            <a:ext cx="4553876" cy="23364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8"/>
        <p:cNvGrpSpPr/>
        <p:nvPr/>
      </p:nvGrpSpPr>
      <p:grpSpPr>
        <a:xfrm>
          <a:off x="0" y="0"/>
          <a:ext cx="0" cy="0"/>
          <a:chOff x="0" y="0"/>
          <a:chExt cx="0" cy="0"/>
        </a:xfrm>
      </p:grpSpPr>
      <p:pic>
        <p:nvPicPr>
          <p:cNvPr id="69" name="Google Shape;69;p8"/>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0" name="Google Shape;70;p8"/>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1" name="Google Shape;7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2"/>
        <p:cNvGrpSpPr/>
        <p:nvPr/>
      </p:nvGrpSpPr>
      <p:grpSpPr>
        <a:xfrm>
          <a:off x="0" y="0"/>
          <a:ext cx="0" cy="0"/>
          <a:chOff x="0" y="0"/>
          <a:chExt cx="0" cy="0"/>
        </a:xfrm>
      </p:grpSpPr>
      <p:pic>
        <p:nvPicPr>
          <p:cNvPr id="73" name="Google Shape;73;p9"/>
          <p:cNvPicPr preferRelativeResize="0"/>
          <p:nvPr/>
        </p:nvPicPr>
        <p:blipFill>
          <a:blip r:embed="rId2">
            <a:alphaModFix amt="60000"/>
          </a:blip>
          <a:stretch>
            <a:fillRect/>
          </a:stretch>
        </p:blipFill>
        <p:spPr>
          <a:xfrm>
            <a:off x="0" y="0"/>
            <a:ext cx="9144003" cy="5143501"/>
          </a:xfrm>
          <a:prstGeom prst="rect">
            <a:avLst/>
          </a:prstGeom>
          <a:noFill/>
          <a:ln>
            <a:noFill/>
          </a:ln>
        </p:spPr>
      </p:pic>
      <p:pic>
        <p:nvPicPr>
          <p:cNvPr id="74" name="Google Shape;74;p9"/>
          <p:cNvPicPr preferRelativeResize="0"/>
          <p:nvPr/>
        </p:nvPicPr>
        <p:blipFill>
          <a:blip r:embed="rId3">
            <a:alphaModFix/>
          </a:blip>
          <a:stretch>
            <a:fillRect/>
          </a:stretch>
        </p:blipFill>
        <p:spPr>
          <a:xfrm>
            <a:off x="-330675" y="-145538"/>
            <a:ext cx="9557898" cy="5376326"/>
          </a:xfrm>
          <a:prstGeom prst="rect">
            <a:avLst/>
          </a:prstGeom>
          <a:noFill/>
          <a:ln>
            <a:noFill/>
          </a:ln>
        </p:spPr>
      </p:pic>
      <p:sp>
        <p:nvSpPr>
          <p:cNvPr id="75" name="Google Shape;75;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6" name="Google Shape;76;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0"/>
            <a:ext cx="9144000" cy="5143500"/>
          </a:xfrm>
          <a:prstGeom prst="rect">
            <a:avLst/>
          </a:prstGeom>
          <a:noFill/>
          <a:ln>
            <a:noFill/>
          </a:ln>
        </p:spPr>
      </p:sp>
      <p:sp>
        <p:nvSpPr>
          <p:cNvPr id="79" name="Google Shape;79;p10"/>
          <p:cNvSpPr txBox="1">
            <a:spLocks noGrp="1"/>
          </p:cNvSpPr>
          <p:nvPr>
            <p:ph type="title"/>
          </p:nvPr>
        </p:nvSpPr>
        <p:spPr>
          <a:xfrm>
            <a:off x="720000" y="4104775"/>
            <a:ext cx="7704000" cy="503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1pPr>
            <a:lvl2pPr marL="914400" lvl="1"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2pPr>
            <a:lvl3pPr marL="1371600" lvl="2"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3pPr>
            <a:lvl4pPr marL="1828800" lvl="3"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4pPr>
            <a:lvl5pPr marL="2286000" lvl="4"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5pPr>
            <a:lvl6pPr marL="2743200" lvl="5"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6pPr>
            <a:lvl7pPr marL="3200400" lvl="6"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7pPr>
            <a:lvl8pPr marL="3657600" lvl="7"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8pPr>
            <a:lvl9pPr marL="4114800" lvl="8" indent="-304800">
              <a:lnSpc>
                <a:spcPct val="100000"/>
              </a:lnSpc>
              <a:spcBef>
                <a:spcPts val="0"/>
              </a:spcBef>
              <a:spcAft>
                <a:spcPts val="0"/>
              </a:spcAft>
              <a:buClr>
                <a:schemeClr val="dk1"/>
              </a:buClr>
              <a:buSzPts val="1200"/>
              <a:buFont typeface="Kanit Light"/>
              <a:buChar char="■"/>
              <a:defRPr sz="1200">
                <a:solidFill>
                  <a:schemeClr val="dk1"/>
                </a:solidFill>
                <a:latin typeface="Kanit Light"/>
                <a:ea typeface="Kanit Light"/>
                <a:cs typeface="Kanit Light"/>
                <a:sym typeface="Kanit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1" name="Google Shape;191;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1211725" y="1307025"/>
            <a:ext cx="6727500" cy="1971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5700"/>
              <a:t>Popular Video Games Analysis</a:t>
            </a:r>
            <a:r>
              <a:rPr lang="en" sz="7200"/>
              <a:t>  </a:t>
            </a:r>
            <a:endParaRPr sz="7200"/>
          </a:p>
        </p:txBody>
      </p:sp>
      <p:sp>
        <p:nvSpPr>
          <p:cNvPr id="200" name="Google Shape;200;p26"/>
          <p:cNvSpPr txBox="1">
            <a:spLocks noGrp="1"/>
          </p:cNvSpPr>
          <p:nvPr>
            <p:ph type="subTitle" idx="1"/>
          </p:nvPr>
        </p:nvSpPr>
        <p:spPr>
          <a:xfrm>
            <a:off x="1734325" y="3390100"/>
            <a:ext cx="5682300" cy="9234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Clr>
                <a:schemeClr val="lt1"/>
              </a:buClr>
              <a:buSzPts val="1100"/>
              <a:buFont typeface="Arial"/>
              <a:buNone/>
            </a:pPr>
            <a:r>
              <a:rPr lang="en"/>
              <a:t>FCSB Group 2</a:t>
            </a:r>
            <a:endParaRPr/>
          </a:p>
          <a:p>
            <a:pPr marL="0" lvl="0" indent="0" algn="ctr" rtl="0">
              <a:spcBef>
                <a:spcPts val="0"/>
              </a:spcBef>
              <a:spcAft>
                <a:spcPts val="0"/>
              </a:spcAft>
              <a:buClr>
                <a:schemeClr val="lt1"/>
              </a:buClr>
              <a:buSzPts val="1100"/>
              <a:buFont typeface="Arial"/>
              <a:buNone/>
            </a:pPr>
            <a:r>
              <a:rPr lang="en"/>
              <a:t>Luisa, Prisca, Mei Ting</a:t>
            </a:r>
            <a:endParaRPr/>
          </a:p>
          <a:p>
            <a:pPr marL="0" lvl="0" indent="0" algn="l" rtl="0">
              <a:spcBef>
                <a:spcPts val="0"/>
              </a:spcBef>
              <a:spcAft>
                <a:spcPts val="0"/>
              </a:spcAft>
              <a:buNone/>
            </a:pPr>
            <a:endParaRPr/>
          </a:p>
        </p:txBody>
      </p:sp>
      <p:grpSp>
        <p:nvGrpSpPr>
          <p:cNvPr id="201" name="Google Shape;201;p26"/>
          <p:cNvGrpSpPr/>
          <p:nvPr/>
        </p:nvGrpSpPr>
        <p:grpSpPr>
          <a:xfrm>
            <a:off x="7229775" y="947625"/>
            <a:ext cx="536998" cy="134100"/>
            <a:chOff x="7229775" y="947625"/>
            <a:chExt cx="536998" cy="134100"/>
          </a:xfrm>
        </p:grpSpPr>
        <p:sp>
          <p:nvSpPr>
            <p:cNvPr id="202" name="Google Shape;202;p26"/>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3" name="Google Shape;203;p26"/>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4" name="Google Shape;204;p26"/>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05" name="Google Shape;205;p26"/>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35"/>
          <p:cNvPicPr preferRelativeResize="0"/>
          <p:nvPr/>
        </p:nvPicPr>
        <p:blipFill>
          <a:blip r:embed="rId3">
            <a:alphaModFix/>
          </a:blip>
          <a:stretch>
            <a:fillRect/>
          </a:stretch>
        </p:blipFill>
        <p:spPr>
          <a:xfrm>
            <a:off x="641750" y="1255350"/>
            <a:ext cx="6533600" cy="1038047"/>
          </a:xfrm>
          <a:prstGeom prst="rect">
            <a:avLst/>
          </a:prstGeom>
          <a:noFill/>
          <a:ln>
            <a:noFill/>
          </a:ln>
        </p:spPr>
      </p:pic>
      <p:pic>
        <p:nvPicPr>
          <p:cNvPr id="307" name="Google Shape;307;p35"/>
          <p:cNvPicPr preferRelativeResize="0"/>
          <p:nvPr/>
        </p:nvPicPr>
        <p:blipFill>
          <a:blip r:embed="rId4">
            <a:alphaModFix/>
          </a:blip>
          <a:stretch>
            <a:fillRect/>
          </a:stretch>
        </p:blipFill>
        <p:spPr>
          <a:xfrm>
            <a:off x="641750" y="3204985"/>
            <a:ext cx="6533601" cy="1161166"/>
          </a:xfrm>
          <a:prstGeom prst="rect">
            <a:avLst/>
          </a:prstGeom>
          <a:noFill/>
          <a:ln>
            <a:noFill/>
          </a:ln>
        </p:spPr>
      </p:pic>
      <p:sp>
        <p:nvSpPr>
          <p:cNvPr id="308" name="Google Shape;308;p35"/>
          <p:cNvSpPr txBox="1"/>
          <p:nvPr/>
        </p:nvSpPr>
        <p:spPr>
          <a:xfrm>
            <a:off x="641750" y="734750"/>
            <a:ext cx="28530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Change to numerical values</a:t>
            </a:r>
            <a:endParaRPr sz="1700">
              <a:solidFill>
                <a:schemeClr val="dk1"/>
              </a:solidFill>
              <a:latin typeface="Kanit Light"/>
              <a:ea typeface="Kanit Light"/>
              <a:cs typeface="Kanit Light"/>
              <a:sym typeface="Kanit Light"/>
            </a:endParaRPr>
          </a:p>
        </p:txBody>
      </p:sp>
      <p:sp>
        <p:nvSpPr>
          <p:cNvPr id="309" name="Google Shape;309;p35"/>
          <p:cNvSpPr txBox="1"/>
          <p:nvPr/>
        </p:nvSpPr>
        <p:spPr>
          <a:xfrm>
            <a:off x="715100" y="2667600"/>
            <a:ext cx="2853000" cy="3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Change variable type</a:t>
            </a:r>
            <a:endParaRPr sz="1700">
              <a:solidFill>
                <a:schemeClr val="dk1"/>
              </a:solidFill>
              <a:latin typeface="Kanit Light"/>
              <a:ea typeface="Kanit Light"/>
              <a:cs typeface="Kanit Light"/>
              <a:sym typeface="Kanit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6"/>
          <p:cNvPicPr preferRelativeResize="0"/>
          <p:nvPr/>
        </p:nvPicPr>
        <p:blipFill>
          <a:blip r:embed="rId3">
            <a:alphaModFix/>
          </a:blip>
          <a:stretch>
            <a:fillRect/>
          </a:stretch>
        </p:blipFill>
        <p:spPr>
          <a:xfrm>
            <a:off x="292075" y="1245650"/>
            <a:ext cx="8559876" cy="2630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37"/>
          <p:cNvPicPr preferRelativeResize="0"/>
          <p:nvPr/>
        </p:nvPicPr>
        <p:blipFill rotWithShape="1">
          <a:blip r:embed="rId3">
            <a:alphaModFix/>
          </a:blip>
          <a:srcRect b="-1091"/>
          <a:stretch/>
        </p:blipFill>
        <p:spPr>
          <a:xfrm>
            <a:off x="309850" y="1224100"/>
            <a:ext cx="4057049" cy="3384400"/>
          </a:xfrm>
          <a:prstGeom prst="rect">
            <a:avLst/>
          </a:prstGeom>
          <a:noFill/>
          <a:ln>
            <a:noFill/>
          </a:ln>
        </p:spPr>
      </p:pic>
      <p:sp>
        <p:nvSpPr>
          <p:cNvPr id="320" name="Google Shape;320;p37"/>
          <p:cNvSpPr txBox="1"/>
          <p:nvPr/>
        </p:nvSpPr>
        <p:spPr>
          <a:xfrm>
            <a:off x="2519400" y="401975"/>
            <a:ext cx="4105200" cy="6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Kanit Light"/>
                <a:ea typeface="Kanit Light"/>
                <a:cs typeface="Kanit Light"/>
                <a:sym typeface="Kanit Light"/>
              </a:rPr>
              <a:t>Split genres for easier analysis</a:t>
            </a:r>
            <a:endParaRPr sz="2000">
              <a:solidFill>
                <a:schemeClr val="dk1"/>
              </a:solidFill>
              <a:latin typeface="Kanit Light"/>
              <a:ea typeface="Kanit Light"/>
              <a:cs typeface="Kanit Light"/>
              <a:sym typeface="Kanit Light"/>
            </a:endParaRPr>
          </a:p>
        </p:txBody>
      </p:sp>
      <p:pic>
        <p:nvPicPr>
          <p:cNvPr id="321" name="Google Shape;321;p37"/>
          <p:cNvPicPr preferRelativeResize="0"/>
          <p:nvPr/>
        </p:nvPicPr>
        <p:blipFill>
          <a:blip r:embed="rId4">
            <a:alphaModFix/>
          </a:blip>
          <a:stretch>
            <a:fillRect/>
          </a:stretch>
        </p:blipFill>
        <p:spPr>
          <a:xfrm>
            <a:off x="4529699" y="1862400"/>
            <a:ext cx="4472300" cy="20074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a:t>
            </a:r>
            <a:endParaRPr/>
          </a:p>
        </p:txBody>
      </p:sp>
      <p:pic>
        <p:nvPicPr>
          <p:cNvPr id="327" name="Google Shape;327;p38"/>
          <p:cNvPicPr preferRelativeResize="0"/>
          <p:nvPr/>
        </p:nvPicPr>
        <p:blipFill>
          <a:blip r:embed="rId3">
            <a:alphaModFix/>
          </a:blip>
          <a:stretch>
            <a:fillRect/>
          </a:stretch>
        </p:blipFill>
        <p:spPr>
          <a:xfrm>
            <a:off x="440825" y="1111025"/>
            <a:ext cx="3655800" cy="3545024"/>
          </a:xfrm>
          <a:prstGeom prst="rect">
            <a:avLst/>
          </a:prstGeom>
          <a:noFill/>
          <a:ln>
            <a:noFill/>
          </a:ln>
        </p:spPr>
      </p:pic>
      <p:sp>
        <p:nvSpPr>
          <p:cNvPr id="328" name="Google Shape;328;p38"/>
          <p:cNvSpPr txBox="1"/>
          <p:nvPr/>
        </p:nvSpPr>
        <p:spPr>
          <a:xfrm>
            <a:off x="4800200" y="1017725"/>
            <a:ext cx="3537900" cy="20190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Interested vs Playing</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Coefficient = 0.650</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Huge cluster of points near origin</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Most games do not reach a large audience</a:t>
            </a:r>
            <a:endParaRPr sz="1700">
              <a:solidFill>
                <a:schemeClr val="dk1"/>
              </a:solidFill>
              <a:latin typeface="Kanit Light"/>
              <a:ea typeface="Kanit Light"/>
              <a:cs typeface="Kanit Light"/>
              <a:sym typeface="Kani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p:cNvPicPr preferRelativeResize="0"/>
          <p:nvPr/>
        </p:nvPicPr>
        <p:blipFill>
          <a:blip r:embed="rId3">
            <a:alphaModFix/>
          </a:blip>
          <a:stretch>
            <a:fillRect/>
          </a:stretch>
        </p:blipFill>
        <p:spPr>
          <a:xfrm>
            <a:off x="149638" y="872925"/>
            <a:ext cx="5346276" cy="3397657"/>
          </a:xfrm>
          <a:prstGeom prst="rect">
            <a:avLst/>
          </a:prstGeom>
          <a:noFill/>
          <a:ln>
            <a:noFill/>
          </a:ln>
        </p:spPr>
      </p:pic>
      <p:pic>
        <p:nvPicPr>
          <p:cNvPr id="334" name="Google Shape;334;p39"/>
          <p:cNvPicPr preferRelativeResize="0"/>
          <p:nvPr/>
        </p:nvPicPr>
        <p:blipFill rotWithShape="1">
          <a:blip r:embed="rId4">
            <a:alphaModFix/>
          </a:blip>
          <a:srcRect l="27581" t="17076" r="3012" b="13479"/>
          <a:stretch/>
        </p:blipFill>
        <p:spPr>
          <a:xfrm>
            <a:off x="5495925" y="1629766"/>
            <a:ext cx="3529000" cy="18839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p:nvPr/>
        </p:nvSpPr>
        <p:spPr>
          <a:xfrm>
            <a:off x="608500" y="399525"/>
            <a:ext cx="3836100" cy="20094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Adventure, Shooter</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popular in gaming industry</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niche genres like Visual Novel, Point-and-Click</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can uncover market opportunities </a:t>
            </a:r>
            <a:endParaRPr sz="1700">
              <a:solidFill>
                <a:schemeClr val="dk1"/>
              </a:solidFill>
              <a:latin typeface="Kanit Light"/>
              <a:ea typeface="Kanit Light"/>
              <a:cs typeface="Kanit Light"/>
              <a:sym typeface="Kanit Light"/>
            </a:endParaRPr>
          </a:p>
        </p:txBody>
      </p:sp>
      <p:sp>
        <p:nvSpPr>
          <p:cNvPr id="340" name="Google Shape;340;p40"/>
          <p:cNvSpPr txBox="1"/>
          <p:nvPr/>
        </p:nvSpPr>
        <p:spPr>
          <a:xfrm>
            <a:off x="110600" y="3344025"/>
            <a:ext cx="5152200" cy="1458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Tactical, Strategy, RPG topped charts</a:t>
            </a:r>
            <a:endParaRPr sz="1700">
              <a:solidFill>
                <a:schemeClr val="dk1"/>
              </a:solidFill>
              <a:latin typeface="Kanit Light"/>
              <a:ea typeface="Kanit Light"/>
              <a:cs typeface="Kanit Light"/>
              <a:sym typeface="Kanit Light"/>
            </a:endParaRPr>
          </a:p>
          <a:p>
            <a:pPr marL="457200" lvl="0" indent="-336550" algn="l" rtl="0">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ratings decreased across the years</a:t>
            </a:r>
            <a:endParaRPr sz="1700">
              <a:solidFill>
                <a:schemeClr val="dk1"/>
              </a:solidFill>
              <a:latin typeface="Kanit Light"/>
              <a:ea typeface="Kanit Light"/>
              <a:cs typeface="Kanit Light"/>
              <a:sym typeface="Kanit Light"/>
            </a:endParaRPr>
          </a:p>
          <a:p>
            <a:pPr marL="457200" lvl="0" indent="-336550" algn="l" rtl="0">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more genres develop -&gt; greater competition -&gt; hard to maintain their ratings</a:t>
            </a:r>
            <a:endParaRPr sz="1700">
              <a:solidFill>
                <a:schemeClr val="dk1"/>
              </a:solidFill>
              <a:latin typeface="Kanit Light"/>
              <a:ea typeface="Kanit Light"/>
              <a:cs typeface="Kanit Light"/>
              <a:sym typeface="Kanit Light"/>
            </a:endParaRPr>
          </a:p>
        </p:txBody>
      </p:sp>
      <p:sp>
        <p:nvSpPr>
          <p:cNvPr id="341" name="Google Shape;341;p40"/>
          <p:cNvSpPr txBox="1"/>
          <p:nvPr/>
        </p:nvSpPr>
        <p:spPr>
          <a:xfrm>
            <a:off x="1204550" y="2740600"/>
            <a:ext cx="2153700" cy="82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sz="1700">
                <a:solidFill>
                  <a:schemeClr val="dk1"/>
                </a:solidFill>
                <a:latin typeface="Kanit Light"/>
                <a:ea typeface="Kanit Light"/>
                <a:cs typeface="Kanit Light"/>
                <a:sym typeface="Kanit Light"/>
              </a:rPr>
              <a:t>Highest average rating since 2010s</a:t>
            </a:r>
            <a:endParaRPr sz="1200">
              <a:solidFill>
                <a:schemeClr val="dk1"/>
              </a:solidFill>
              <a:latin typeface="Kanit Light"/>
              <a:ea typeface="Kanit Light"/>
              <a:cs typeface="Kanit Light"/>
              <a:sym typeface="Kanit Light"/>
            </a:endParaRPr>
          </a:p>
        </p:txBody>
      </p:sp>
      <p:sp>
        <p:nvSpPr>
          <p:cNvPr id="342" name="Google Shape;342;p40"/>
          <p:cNvSpPr/>
          <p:nvPr/>
        </p:nvSpPr>
        <p:spPr>
          <a:xfrm rot="6215457">
            <a:off x="2555717" y="2057905"/>
            <a:ext cx="1937967" cy="557436"/>
          </a:xfrm>
          <a:prstGeom prst="curvedDownArrow">
            <a:avLst>
              <a:gd name="adj1" fmla="val 25000"/>
              <a:gd name="adj2" fmla="val 50000"/>
              <a:gd name="adj3" fmla="val 25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pic>
        <p:nvPicPr>
          <p:cNvPr id="343" name="Google Shape;343;p40"/>
          <p:cNvPicPr preferRelativeResize="0"/>
          <p:nvPr/>
        </p:nvPicPr>
        <p:blipFill rotWithShape="1">
          <a:blip r:embed="rId3">
            <a:alphaModFix/>
          </a:blip>
          <a:srcRect l="7305" r="14312"/>
          <a:stretch/>
        </p:blipFill>
        <p:spPr>
          <a:xfrm>
            <a:off x="4673425" y="1018663"/>
            <a:ext cx="4356750" cy="263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1"/>
                                        </p:tgtEl>
                                        <p:attrNameLst>
                                          <p:attrName>style.visibility</p:attrName>
                                        </p:attrNameLst>
                                      </p:cBhvr>
                                      <p:to>
                                        <p:strVal val="visible"/>
                                      </p:to>
                                    </p:set>
                                    <p:animEffect transition="in" filter="fade">
                                      <p:cBhvr>
                                        <p:cTn id="10" dur="1000"/>
                                        <p:tgtEl>
                                          <p:spTgt spid="3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0"/>
                                        </p:tgtEl>
                                        <p:attrNameLst>
                                          <p:attrName>style.visibility</p:attrName>
                                        </p:attrNameLst>
                                      </p:cBhvr>
                                      <p:to>
                                        <p:strVal val="visible"/>
                                      </p:to>
                                    </p:set>
                                    <p:animEffect transition="in" filter="fade">
                                      <p:cBhvr>
                                        <p:cTn id="15"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1"/>
          <p:cNvPicPr preferRelativeResize="0"/>
          <p:nvPr/>
        </p:nvPicPr>
        <p:blipFill>
          <a:blip r:embed="rId3">
            <a:alphaModFix/>
          </a:blip>
          <a:stretch>
            <a:fillRect/>
          </a:stretch>
        </p:blipFill>
        <p:spPr>
          <a:xfrm>
            <a:off x="498500" y="1985550"/>
            <a:ext cx="8320350" cy="2438526"/>
          </a:xfrm>
          <a:prstGeom prst="rect">
            <a:avLst/>
          </a:prstGeom>
          <a:noFill/>
          <a:ln>
            <a:noFill/>
          </a:ln>
        </p:spPr>
      </p:pic>
      <p:sp>
        <p:nvSpPr>
          <p:cNvPr id="349" name="Google Shape;349;p41"/>
          <p:cNvSpPr txBox="1"/>
          <p:nvPr/>
        </p:nvSpPr>
        <p:spPr>
          <a:xfrm>
            <a:off x="715100" y="707200"/>
            <a:ext cx="6172200" cy="1470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Heatmap of variables</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Focus on strong correlation</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Variables for machine learning</a:t>
            </a:r>
            <a:endParaRPr sz="1700">
              <a:solidFill>
                <a:schemeClr val="dk1"/>
              </a:solidFill>
              <a:latin typeface="Kanit Light"/>
              <a:ea typeface="Kanit Light"/>
              <a:cs typeface="Kanit Light"/>
              <a:sym typeface="Kanit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42"/>
          <p:cNvPicPr preferRelativeResize="0"/>
          <p:nvPr/>
        </p:nvPicPr>
        <p:blipFill>
          <a:blip r:embed="rId3">
            <a:alphaModFix/>
          </a:blip>
          <a:stretch>
            <a:fillRect/>
          </a:stretch>
        </p:blipFill>
        <p:spPr>
          <a:xfrm>
            <a:off x="815775" y="1155663"/>
            <a:ext cx="5296450" cy="2832175"/>
          </a:xfrm>
          <a:prstGeom prst="rect">
            <a:avLst/>
          </a:prstGeom>
          <a:noFill/>
          <a:ln>
            <a:noFill/>
          </a:ln>
        </p:spPr>
      </p:pic>
      <p:sp>
        <p:nvSpPr>
          <p:cNvPr id="355" name="Google Shape;355;p42"/>
          <p:cNvSpPr txBox="1"/>
          <p:nvPr/>
        </p:nvSpPr>
        <p:spPr>
          <a:xfrm>
            <a:off x="6405750" y="1509450"/>
            <a:ext cx="2134200" cy="21246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Reviews’ word cloud</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Determine connotations</a:t>
            </a:r>
            <a:endParaRPr sz="1700">
              <a:solidFill>
                <a:schemeClr val="dk1"/>
              </a:solidFill>
              <a:latin typeface="Kanit Light"/>
              <a:ea typeface="Kanit Light"/>
              <a:cs typeface="Kanit Light"/>
              <a:sym typeface="Kanit Light"/>
            </a:endParaRPr>
          </a:p>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NLP TF-IDF</a:t>
            </a:r>
            <a:endParaRPr sz="1700">
              <a:solidFill>
                <a:schemeClr val="dk1"/>
              </a:solidFill>
              <a:latin typeface="Kanit Light"/>
              <a:ea typeface="Kanit Light"/>
              <a:cs typeface="Kanit Light"/>
              <a:sym typeface="Kani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1518600" y="1324950"/>
            <a:ext cx="6106800" cy="2493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5000"/>
              <a:t>Natural Language Processing</a:t>
            </a:r>
            <a:endParaRPr sz="5000"/>
          </a:p>
        </p:txBody>
      </p:sp>
      <p:grpSp>
        <p:nvGrpSpPr>
          <p:cNvPr id="361" name="Google Shape;361;p43"/>
          <p:cNvGrpSpPr/>
          <p:nvPr/>
        </p:nvGrpSpPr>
        <p:grpSpPr>
          <a:xfrm>
            <a:off x="7229775" y="947625"/>
            <a:ext cx="536998" cy="134100"/>
            <a:chOff x="7229775" y="947625"/>
            <a:chExt cx="536998" cy="134100"/>
          </a:xfrm>
        </p:grpSpPr>
        <p:sp>
          <p:nvSpPr>
            <p:cNvPr id="362" name="Google Shape;362;p43"/>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63" name="Google Shape;363;p43"/>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64" name="Google Shape;364;p43"/>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65" name="Google Shape;365;p43"/>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366" name="Google Shape;366;p43"/>
          <p:cNvGrpSpPr/>
          <p:nvPr/>
        </p:nvGrpSpPr>
        <p:grpSpPr>
          <a:xfrm>
            <a:off x="1061450" y="3804075"/>
            <a:ext cx="226500" cy="378950"/>
            <a:chOff x="7894100" y="3762250"/>
            <a:chExt cx="226500" cy="378950"/>
          </a:xfrm>
        </p:grpSpPr>
        <p:sp>
          <p:nvSpPr>
            <p:cNvPr id="367" name="Google Shape;367;p43"/>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68" name="Google Shape;368;p43"/>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369" name="Google Shape;369;p43"/>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4"/>
          <p:cNvPicPr preferRelativeResize="0"/>
          <p:nvPr/>
        </p:nvPicPr>
        <p:blipFill>
          <a:blip r:embed="rId3">
            <a:alphaModFix/>
          </a:blip>
          <a:stretch>
            <a:fillRect/>
          </a:stretch>
        </p:blipFill>
        <p:spPr>
          <a:xfrm>
            <a:off x="604250" y="745100"/>
            <a:ext cx="3502524" cy="3653300"/>
          </a:xfrm>
          <a:prstGeom prst="rect">
            <a:avLst/>
          </a:prstGeom>
          <a:noFill/>
          <a:ln>
            <a:noFill/>
          </a:ln>
        </p:spPr>
      </p:pic>
      <p:sp>
        <p:nvSpPr>
          <p:cNvPr id="375" name="Google Shape;375;p44"/>
          <p:cNvSpPr/>
          <p:nvPr/>
        </p:nvSpPr>
        <p:spPr>
          <a:xfrm rot="-1288799">
            <a:off x="3944547" y="1422871"/>
            <a:ext cx="903663" cy="365287"/>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376" name="Google Shape;376;p44"/>
          <p:cNvSpPr txBox="1"/>
          <p:nvPr/>
        </p:nvSpPr>
        <p:spPr>
          <a:xfrm>
            <a:off x="4883725" y="1168875"/>
            <a:ext cx="10287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Unicode</a:t>
            </a:r>
            <a:endParaRPr sz="1700">
              <a:solidFill>
                <a:schemeClr val="dk1"/>
              </a:solidFill>
              <a:latin typeface="Kanit Light"/>
              <a:ea typeface="Kanit Light"/>
              <a:cs typeface="Kanit Light"/>
              <a:sym typeface="Kanit Light"/>
            </a:endParaRPr>
          </a:p>
        </p:txBody>
      </p:sp>
      <p:sp>
        <p:nvSpPr>
          <p:cNvPr id="377" name="Google Shape;377;p44"/>
          <p:cNvSpPr/>
          <p:nvPr/>
        </p:nvSpPr>
        <p:spPr>
          <a:xfrm rot="846327">
            <a:off x="3888974" y="3041909"/>
            <a:ext cx="903543" cy="364968"/>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378" name="Google Shape;378;p44"/>
          <p:cNvSpPr txBox="1"/>
          <p:nvPr/>
        </p:nvSpPr>
        <p:spPr>
          <a:xfrm>
            <a:off x="4883725" y="3123975"/>
            <a:ext cx="226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Non-English reviews</a:t>
            </a:r>
            <a:endParaRPr sz="1700">
              <a:solidFill>
                <a:schemeClr val="dk1"/>
              </a:solidFill>
              <a:latin typeface="Kanit Light"/>
              <a:ea typeface="Kanit Light"/>
              <a:cs typeface="Kanit Light"/>
              <a:sym typeface="Kanit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1042200" y="1709850"/>
            <a:ext cx="7059600" cy="17238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History of video games</a:t>
            </a:r>
            <a:endParaRPr/>
          </a:p>
        </p:txBody>
      </p:sp>
      <p:grpSp>
        <p:nvGrpSpPr>
          <p:cNvPr id="211" name="Google Shape;211;p27"/>
          <p:cNvGrpSpPr/>
          <p:nvPr/>
        </p:nvGrpSpPr>
        <p:grpSpPr>
          <a:xfrm>
            <a:off x="7894100" y="3762250"/>
            <a:ext cx="226500" cy="378950"/>
            <a:chOff x="7894100" y="3762250"/>
            <a:chExt cx="226500" cy="378950"/>
          </a:xfrm>
        </p:grpSpPr>
        <p:sp>
          <p:nvSpPr>
            <p:cNvPr id="212" name="Google Shape;212;p27"/>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13" name="Google Shape;213;p27"/>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14" name="Google Shape;214;p27"/>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15" name="Google Shape;215;p27"/>
          <p:cNvGrpSpPr/>
          <p:nvPr/>
        </p:nvGrpSpPr>
        <p:grpSpPr>
          <a:xfrm>
            <a:off x="7229775" y="947625"/>
            <a:ext cx="536998" cy="134100"/>
            <a:chOff x="7229775" y="947625"/>
            <a:chExt cx="536998" cy="134100"/>
          </a:xfrm>
        </p:grpSpPr>
        <p:sp>
          <p:nvSpPr>
            <p:cNvPr id="216" name="Google Shape;216;p27"/>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17" name="Google Shape;217;p27"/>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18" name="Google Shape;218;p27"/>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19" name="Google Shape;219;p27"/>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pic>
        <p:nvPicPr>
          <p:cNvPr id="220" name="Google Shape;220;p27"/>
          <p:cNvPicPr preferRelativeResize="0"/>
          <p:nvPr/>
        </p:nvPicPr>
        <p:blipFill>
          <a:blip r:embed="rId3">
            <a:alphaModFix/>
          </a:blip>
          <a:stretch>
            <a:fillRect/>
          </a:stretch>
        </p:blipFill>
        <p:spPr>
          <a:xfrm>
            <a:off x="6265225" y="2490350"/>
            <a:ext cx="2653149" cy="2653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45"/>
          <p:cNvPicPr preferRelativeResize="0"/>
          <p:nvPr/>
        </p:nvPicPr>
        <p:blipFill>
          <a:blip r:embed="rId3">
            <a:alphaModFix/>
          </a:blip>
          <a:stretch>
            <a:fillRect/>
          </a:stretch>
        </p:blipFill>
        <p:spPr>
          <a:xfrm>
            <a:off x="2227875" y="856450"/>
            <a:ext cx="4688251" cy="1789825"/>
          </a:xfrm>
          <a:prstGeom prst="rect">
            <a:avLst/>
          </a:prstGeom>
          <a:noFill/>
          <a:ln>
            <a:noFill/>
          </a:ln>
        </p:spPr>
      </p:pic>
      <p:pic>
        <p:nvPicPr>
          <p:cNvPr id="384" name="Google Shape;384;p45"/>
          <p:cNvPicPr preferRelativeResize="0"/>
          <p:nvPr/>
        </p:nvPicPr>
        <p:blipFill>
          <a:blip r:embed="rId4">
            <a:alphaModFix/>
          </a:blip>
          <a:stretch>
            <a:fillRect/>
          </a:stretch>
        </p:blipFill>
        <p:spPr>
          <a:xfrm>
            <a:off x="1187263" y="3326425"/>
            <a:ext cx="6769464" cy="1540700"/>
          </a:xfrm>
          <a:prstGeom prst="rect">
            <a:avLst/>
          </a:prstGeom>
          <a:noFill/>
          <a:ln>
            <a:noFill/>
          </a:ln>
        </p:spPr>
      </p:pic>
      <p:sp>
        <p:nvSpPr>
          <p:cNvPr id="385" name="Google Shape;385;p45"/>
          <p:cNvSpPr txBox="1"/>
          <p:nvPr/>
        </p:nvSpPr>
        <p:spPr>
          <a:xfrm>
            <a:off x="781800" y="27300"/>
            <a:ext cx="7837766"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dirty="0">
                <a:solidFill>
                  <a:schemeClr val="dk1"/>
                </a:solidFill>
                <a:latin typeface="Kanit Light"/>
                <a:ea typeface="Kanit Light"/>
                <a:cs typeface="Kanit Light"/>
                <a:sym typeface="Kanit Light"/>
              </a:rPr>
              <a:t>Removing unicode from summary &amp; reviews</a:t>
            </a:r>
            <a:endParaRPr sz="3000" dirty="0">
              <a:solidFill>
                <a:schemeClr val="dk1"/>
              </a:solidFill>
              <a:latin typeface="Kanit Light"/>
              <a:ea typeface="Kanit Light"/>
              <a:cs typeface="Kanit Light"/>
              <a:sym typeface="Kanit Light"/>
            </a:endParaRPr>
          </a:p>
        </p:txBody>
      </p:sp>
      <p:sp>
        <p:nvSpPr>
          <p:cNvPr id="386" name="Google Shape;386;p45"/>
          <p:cNvSpPr/>
          <p:nvPr/>
        </p:nvSpPr>
        <p:spPr>
          <a:xfrm>
            <a:off x="4421700" y="2816988"/>
            <a:ext cx="300600" cy="338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pic>
        <p:nvPicPr>
          <p:cNvPr id="387" name="Google Shape;387;p45"/>
          <p:cNvPicPr preferRelativeResize="0"/>
          <p:nvPr/>
        </p:nvPicPr>
        <p:blipFill>
          <a:blip r:embed="rId5">
            <a:alphaModFix/>
          </a:blip>
          <a:stretch>
            <a:fillRect/>
          </a:stretch>
        </p:blipFill>
        <p:spPr>
          <a:xfrm>
            <a:off x="135300" y="97326"/>
            <a:ext cx="646502" cy="6465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6"/>
          <p:cNvSpPr txBox="1">
            <a:spLocks noGrp="1"/>
          </p:cNvSpPr>
          <p:nvPr>
            <p:ph type="subTitle" idx="1"/>
          </p:nvPr>
        </p:nvSpPr>
        <p:spPr>
          <a:xfrm>
            <a:off x="1656000" y="35850"/>
            <a:ext cx="5832000" cy="646500"/>
          </a:xfrm>
          <a:prstGeom prst="rect">
            <a:avLst/>
          </a:prstGeom>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t>Filter reviews based on language</a:t>
            </a:r>
            <a:endParaRPr sz="3000"/>
          </a:p>
        </p:txBody>
      </p:sp>
      <p:pic>
        <p:nvPicPr>
          <p:cNvPr id="393" name="Google Shape;393;p46"/>
          <p:cNvPicPr preferRelativeResize="0"/>
          <p:nvPr/>
        </p:nvPicPr>
        <p:blipFill>
          <a:blip r:embed="rId3">
            <a:alphaModFix/>
          </a:blip>
          <a:stretch>
            <a:fillRect/>
          </a:stretch>
        </p:blipFill>
        <p:spPr>
          <a:xfrm>
            <a:off x="1273775" y="1385250"/>
            <a:ext cx="6596451" cy="2372997"/>
          </a:xfrm>
          <a:prstGeom prst="rect">
            <a:avLst/>
          </a:prstGeom>
          <a:noFill/>
          <a:ln>
            <a:noFill/>
          </a:ln>
        </p:spPr>
      </p:pic>
      <p:grpSp>
        <p:nvGrpSpPr>
          <p:cNvPr id="394" name="Google Shape;394;p46"/>
          <p:cNvGrpSpPr/>
          <p:nvPr/>
        </p:nvGrpSpPr>
        <p:grpSpPr>
          <a:xfrm>
            <a:off x="1144869" y="79560"/>
            <a:ext cx="511133" cy="559098"/>
            <a:chOff x="2766264" y="3394042"/>
            <a:chExt cx="294873" cy="275934"/>
          </a:xfrm>
        </p:grpSpPr>
        <p:sp>
          <p:nvSpPr>
            <p:cNvPr id="395" name="Google Shape;395;p46"/>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6"/>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6"/>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pic>
        <p:nvPicPr>
          <p:cNvPr id="403" name="Google Shape;403;p47"/>
          <p:cNvPicPr preferRelativeResize="0"/>
          <p:nvPr/>
        </p:nvPicPr>
        <p:blipFill>
          <a:blip r:embed="rId3">
            <a:alphaModFix/>
          </a:blip>
          <a:stretch>
            <a:fillRect/>
          </a:stretch>
        </p:blipFill>
        <p:spPr>
          <a:xfrm>
            <a:off x="888725" y="1797187"/>
            <a:ext cx="7366526" cy="1549125"/>
          </a:xfrm>
          <a:prstGeom prst="rect">
            <a:avLst/>
          </a:prstGeom>
          <a:noFill/>
          <a:ln>
            <a:noFill/>
          </a:ln>
        </p:spPr>
      </p:pic>
      <p:grpSp>
        <p:nvGrpSpPr>
          <p:cNvPr id="404" name="Google Shape;404;p47"/>
          <p:cNvGrpSpPr/>
          <p:nvPr/>
        </p:nvGrpSpPr>
        <p:grpSpPr>
          <a:xfrm>
            <a:off x="2166662" y="69417"/>
            <a:ext cx="511117" cy="559109"/>
            <a:chOff x="2665165" y="3360146"/>
            <a:chExt cx="281794" cy="349684"/>
          </a:xfrm>
        </p:grpSpPr>
        <p:sp>
          <p:nvSpPr>
            <p:cNvPr id="405" name="Google Shape;405;p47"/>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7"/>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7"/>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7"/>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47"/>
          <p:cNvSpPr txBox="1">
            <a:spLocks noGrp="1"/>
          </p:cNvSpPr>
          <p:nvPr>
            <p:ph type="subTitle" idx="1"/>
          </p:nvPr>
        </p:nvSpPr>
        <p:spPr>
          <a:xfrm>
            <a:off x="2775150" y="25725"/>
            <a:ext cx="3593700" cy="646500"/>
          </a:xfrm>
          <a:prstGeom prst="rect">
            <a:avLst/>
          </a:prstGeom>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a:t>Lemmatize function</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8"/>
          <p:cNvSpPr txBox="1">
            <a:spLocks noGrp="1"/>
          </p:cNvSpPr>
          <p:nvPr>
            <p:ph type="subTitle" idx="4294967295"/>
          </p:nvPr>
        </p:nvSpPr>
        <p:spPr>
          <a:xfrm>
            <a:off x="1773208" y="351056"/>
            <a:ext cx="5748645"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dirty="0"/>
              <a:t>Sentiment Value using TextBlob</a:t>
            </a:r>
            <a:endParaRPr sz="3000" dirty="0"/>
          </a:p>
        </p:txBody>
      </p:sp>
      <p:sp>
        <p:nvSpPr>
          <p:cNvPr id="416" name="Google Shape;416;p48"/>
          <p:cNvSpPr/>
          <p:nvPr/>
        </p:nvSpPr>
        <p:spPr>
          <a:xfrm>
            <a:off x="5153825" y="3539900"/>
            <a:ext cx="3546300" cy="13116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17" name="Google Shape;417;p48"/>
          <p:cNvSpPr txBox="1"/>
          <p:nvPr/>
        </p:nvSpPr>
        <p:spPr>
          <a:xfrm>
            <a:off x="5871575" y="3710900"/>
            <a:ext cx="21108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chemeClr val="dk1"/>
                </a:solidFill>
                <a:latin typeface="Kanit Light"/>
                <a:ea typeface="Kanit Light"/>
                <a:cs typeface="Kanit Light"/>
                <a:sym typeface="Kanit Light"/>
              </a:rPr>
              <a:t>&gt; 0 sentiment value</a:t>
            </a:r>
            <a:endParaRPr sz="1700">
              <a:solidFill>
                <a:schemeClr val="dk1"/>
              </a:solidFill>
              <a:latin typeface="Kanit Light"/>
              <a:ea typeface="Kanit Light"/>
              <a:cs typeface="Kanit Light"/>
              <a:sym typeface="Kanit Light"/>
            </a:endParaRPr>
          </a:p>
          <a:p>
            <a:pPr marL="0" lvl="0" indent="0" algn="ctr" rtl="0">
              <a:spcBef>
                <a:spcPts val="0"/>
              </a:spcBef>
              <a:spcAft>
                <a:spcPts val="0"/>
              </a:spcAft>
              <a:buNone/>
            </a:pPr>
            <a:r>
              <a:rPr lang="en" sz="1700">
                <a:solidFill>
                  <a:schemeClr val="dk1"/>
                </a:solidFill>
                <a:latin typeface="Kanit Light"/>
                <a:ea typeface="Kanit Light"/>
                <a:cs typeface="Kanit Light"/>
                <a:sym typeface="Kanit Light"/>
              </a:rPr>
              <a:t>=</a:t>
            </a:r>
            <a:endParaRPr sz="1700">
              <a:solidFill>
                <a:schemeClr val="dk1"/>
              </a:solidFill>
              <a:latin typeface="Kanit Light"/>
              <a:ea typeface="Kanit Light"/>
              <a:cs typeface="Kanit Light"/>
              <a:sym typeface="Kanit Light"/>
            </a:endParaRPr>
          </a:p>
          <a:p>
            <a:pPr marL="0" lvl="0" indent="0" algn="ctr" rtl="0">
              <a:spcBef>
                <a:spcPts val="0"/>
              </a:spcBef>
              <a:spcAft>
                <a:spcPts val="0"/>
              </a:spcAft>
              <a:buNone/>
            </a:pPr>
            <a:r>
              <a:rPr lang="en" sz="1700">
                <a:solidFill>
                  <a:schemeClr val="dk1"/>
                </a:solidFill>
                <a:latin typeface="Kanit Light"/>
                <a:ea typeface="Kanit Light"/>
                <a:cs typeface="Kanit Light"/>
                <a:sym typeface="Kanit Light"/>
              </a:rPr>
              <a:t>Positive Review</a:t>
            </a:r>
            <a:endParaRPr sz="1700">
              <a:solidFill>
                <a:schemeClr val="dk1"/>
              </a:solidFill>
              <a:latin typeface="Kanit Light"/>
              <a:ea typeface="Kanit Light"/>
              <a:cs typeface="Kanit Light"/>
              <a:sym typeface="Kanit Light"/>
            </a:endParaRPr>
          </a:p>
        </p:txBody>
      </p:sp>
      <p:pic>
        <p:nvPicPr>
          <p:cNvPr id="418" name="Google Shape;418;p48"/>
          <p:cNvPicPr preferRelativeResize="0"/>
          <p:nvPr/>
        </p:nvPicPr>
        <p:blipFill>
          <a:blip r:embed="rId3">
            <a:alphaModFix/>
          </a:blip>
          <a:stretch>
            <a:fillRect/>
          </a:stretch>
        </p:blipFill>
        <p:spPr>
          <a:xfrm>
            <a:off x="407225" y="1094560"/>
            <a:ext cx="6976852" cy="2307075"/>
          </a:xfrm>
          <a:prstGeom prst="rect">
            <a:avLst/>
          </a:prstGeom>
          <a:noFill/>
          <a:ln>
            <a:noFill/>
          </a:ln>
        </p:spPr>
      </p:pic>
      <p:grpSp>
        <p:nvGrpSpPr>
          <p:cNvPr id="419" name="Google Shape;419;p48"/>
          <p:cNvGrpSpPr/>
          <p:nvPr/>
        </p:nvGrpSpPr>
        <p:grpSpPr>
          <a:xfrm>
            <a:off x="1196764" y="440902"/>
            <a:ext cx="563159" cy="559109"/>
            <a:chOff x="1408777" y="3680964"/>
            <a:chExt cx="357720" cy="355148"/>
          </a:xfrm>
        </p:grpSpPr>
        <p:sp>
          <p:nvSpPr>
            <p:cNvPr id="420" name="Google Shape;420;p48"/>
            <p:cNvSpPr/>
            <p:nvPr/>
          </p:nvSpPr>
          <p:spPr>
            <a:xfrm>
              <a:off x="1510488"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8"/>
            <p:cNvSpPr/>
            <p:nvPr/>
          </p:nvSpPr>
          <p:spPr>
            <a:xfrm>
              <a:off x="1627315" y="3814144"/>
              <a:ext cx="37852" cy="49188"/>
            </a:xfrm>
            <a:custGeom>
              <a:avLst/>
              <a:gdLst/>
              <a:ahLst/>
              <a:cxnLst/>
              <a:rect l="l" t="t" r="r" b="b"/>
              <a:pathLst>
                <a:path w="1192" h="1549" extrusionOk="0">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8"/>
            <p:cNvSpPr/>
            <p:nvPr/>
          </p:nvSpPr>
          <p:spPr>
            <a:xfrm>
              <a:off x="1525604" y="3908806"/>
              <a:ext cx="123305" cy="33152"/>
            </a:xfrm>
            <a:custGeom>
              <a:avLst/>
              <a:gdLst/>
              <a:ahLst/>
              <a:cxnLst/>
              <a:rect l="l" t="t" r="r" b="b"/>
              <a:pathLst>
                <a:path w="3883" h="1044" extrusionOk="0">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8"/>
            <p:cNvSpPr/>
            <p:nvPr/>
          </p:nvSpPr>
          <p:spPr>
            <a:xfrm>
              <a:off x="1408777" y="3680964"/>
              <a:ext cx="298338" cy="296528"/>
            </a:xfrm>
            <a:custGeom>
              <a:avLst/>
              <a:gdLst/>
              <a:ahLst/>
              <a:cxnLst/>
              <a:rect l="l" t="t" r="r" b="b"/>
              <a:pathLst>
                <a:path w="9395" h="9338" extrusionOk="0">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8"/>
            <p:cNvSpPr/>
            <p:nvPr/>
          </p:nvSpPr>
          <p:spPr>
            <a:xfrm>
              <a:off x="1468508" y="3739075"/>
              <a:ext cx="297989" cy="297036"/>
            </a:xfrm>
            <a:custGeom>
              <a:avLst/>
              <a:gdLst/>
              <a:ahLst/>
              <a:cxnLst/>
              <a:rect l="l" t="t" r="r" b="b"/>
              <a:pathLst>
                <a:path w="9384" h="9354" extrusionOk="0">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8"/>
          <p:cNvGrpSpPr/>
          <p:nvPr/>
        </p:nvGrpSpPr>
        <p:grpSpPr>
          <a:xfrm>
            <a:off x="7384076" y="440894"/>
            <a:ext cx="563159" cy="559109"/>
            <a:chOff x="1952836" y="3680964"/>
            <a:chExt cx="357720" cy="355148"/>
          </a:xfrm>
        </p:grpSpPr>
        <p:sp>
          <p:nvSpPr>
            <p:cNvPr id="426" name="Google Shape;426;p48"/>
            <p:cNvSpPr/>
            <p:nvPr/>
          </p:nvSpPr>
          <p:spPr>
            <a:xfrm>
              <a:off x="2054166" y="3814144"/>
              <a:ext cx="38233" cy="49188"/>
            </a:xfrm>
            <a:custGeom>
              <a:avLst/>
              <a:gdLst/>
              <a:ahLst/>
              <a:cxnLst/>
              <a:rect l="l" t="t" r="r" b="b"/>
              <a:pathLst>
                <a:path w="1204"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203"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8"/>
            <p:cNvSpPr/>
            <p:nvPr/>
          </p:nvSpPr>
          <p:spPr>
            <a:xfrm>
              <a:off x="2170992" y="3814144"/>
              <a:ext cx="37852" cy="49188"/>
            </a:xfrm>
            <a:custGeom>
              <a:avLst/>
              <a:gdLst/>
              <a:ahLst/>
              <a:cxnLst/>
              <a:rect l="l" t="t" r="r" b="b"/>
              <a:pathLst>
                <a:path w="1192" h="1549" extrusionOk="0">
                  <a:moveTo>
                    <a:pt x="596" y="0"/>
                  </a:moveTo>
                  <a:cubicBezTo>
                    <a:pt x="275" y="0"/>
                    <a:pt x="1" y="274"/>
                    <a:pt x="1" y="596"/>
                  </a:cubicBezTo>
                  <a:lnTo>
                    <a:pt x="1" y="953"/>
                  </a:lnTo>
                  <a:cubicBezTo>
                    <a:pt x="1" y="1286"/>
                    <a:pt x="275" y="1548"/>
                    <a:pt x="596" y="1548"/>
                  </a:cubicBezTo>
                  <a:cubicBezTo>
                    <a:pt x="929" y="1548"/>
                    <a:pt x="1191" y="1286"/>
                    <a:pt x="1191" y="953"/>
                  </a:cubicBezTo>
                  <a:lnTo>
                    <a:pt x="1191" y="691"/>
                  </a:lnTo>
                  <a:cubicBezTo>
                    <a:pt x="1191" y="596"/>
                    <a:pt x="1120" y="524"/>
                    <a:pt x="1037" y="524"/>
                  </a:cubicBezTo>
                  <a:cubicBezTo>
                    <a:pt x="941" y="524"/>
                    <a:pt x="870" y="596"/>
                    <a:pt x="870" y="691"/>
                  </a:cubicBezTo>
                  <a:lnTo>
                    <a:pt x="870" y="953"/>
                  </a:lnTo>
                  <a:cubicBezTo>
                    <a:pt x="870" y="1108"/>
                    <a:pt x="751" y="1227"/>
                    <a:pt x="596" y="1227"/>
                  </a:cubicBezTo>
                  <a:cubicBezTo>
                    <a:pt x="453" y="1227"/>
                    <a:pt x="334" y="1108"/>
                    <a:pt x="334" y="953"/>
                  </a:cubicBezTo>
                  <a:lnTo>
                    <a:pt x="334" y="596"/>
                  </a:lnTo>
                  <a:cubicBezTo>
                    <a:pt x="334" y="453"/>
                    <a:pt x="453" y="334"/>
                    <a:pt x="596" y="334"/>
                  </a:cubicBezTo>
                  <a:cubicBezTo>
                    <a:pt x="691" y="334"/>
                    <a:pt x="763" y="262"/>
                    <a:pt x="763" y="167"/>
                  </a:cubicBezTo>
                  <a:cubicBezTo>
                    <a:pt x="763" y="84"/>
                    <a:pt x="691"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8"/>
            <p:cNvSpPr/>
            <p:nvPr/>
          </p:nvSpPr>
          <p:spPr>
            <a:xfrm>
              <a:off x="2070043" y="3908647"/>
              <a:ext cx="122924" cy="33311"/>
            </a:xfrm>
            <a:custGeom>
              <a:avLst/>
              <a:gdLst/>
              <a:ahLst/>
              <a:cxnLst/>
              <a:rect l="l" t="t" r="r" b="b"/>
              <a:pathLst>
                <a:path w="3871" h="1049" extrusionOk="0">
                  <a:moveTo>
                    <a:pt x="1930" y="1"/>
                  </a:moveTo>
                  <a:cubicBezTo>
                    <a:pt x="1191" y="1"/>
                    <a:pt x="489" y="287"/>
                    <a:pt x="60" y="763"/>
                  </a:cubicBezTo>
                  <a:cubicBezTo>
                    <a:pt x="1" y="822"/>
                    <a:pt x="1" y="930"/>
                    <a:pt x="72" y="1001"/>
                  </a:cubicBezTo>
                  <a:cubicBezTo>
                    <a:pt x="101" y="1029"/>
                    <a:pt x="140" y="1044"/>
                    <a:pt x="181" y="1044"/>
                  </a:cubicBezTo>
                  <a:cubicBezTo>
                    <a:pt x="226" y="1044"/>
                    <a:pt x="273" y="1026"/>
                    <a:pt x="310" y="989"/>
                  </a:cubicBezTo>
                  <a:cubicBezTo>
                    <a:pt x="679" y="584"/>
                    <a:pt x="1299" y="334"/>
                    <a:pt x="1953" y="334"/>
                  </a:cubicBezTo>
                  <a:cubicBezTo>
                    <a:pt x="2596" y="334"/>
                    <a:pt x="3215" y="572"/>
                    <a:pt x="3585" y="989"/>
                  </a:cubicBezTo>
                  <a:cubicBezTo>
                    <a:pt x="3620" y="1013"/>
                    <a:pt x="3656" y="1049"/>
                    <a:pt x="3704" y="1049"/>
                  </a:cubicBezTo>
                  <a:cubicBezTo>
                    <a:pt x="3751" y="1049"/>
                    <a:pt x="3775" y="1037"/>
                    <a:pt x="3811" y="1001"/>
                  </a:cubicBezTo>
                  <a:cubicBezTo>
                    <a:pt x="3870" y="930"/>
                    <a:pt x="3870" y="822"/>
                    <a:pt x="3811" y="763"/>
                  </a:cubicBezTo>
                  <a:cubicBezTo>
                    <a:pt x="3382" y="287"/>
                    <a:pt x="2680" y="1"/>
                    <a:pt x="1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8"/>
            <p:cNvSpPr/>
            <p:nvPr/>
          </p:nvSpPr>
          <p:spPr>
            <a:xfrm>
              <a:off x="1952836" y="3680964"/>
              <a:ext cx="298338" cy="296528"/>
            </a:xfrm>
            <a:custGeom>
              <a:avLst/>
              <a:gdLst/>
              <a:ahLst/>
              <a:cxnLst/>
              <a:rect l="l" t="t" r="r" b="b"/>
              <a:pathLst>
                <a:path w="9395" h="9338" extrusionOk="0">
                  <a:moveTo>
                    <a:pt x="5654" y="0"/>
                  </a:moveTo>
                  <a:cubicBezTo>
                    <a:pt x="5591" y="0"/>
                    <a:pt x="5528" y="1"/>
                    <a:pt x="5466" y="3"/>
                  </a:cubicBezTo>
                  <a:cubicBezTo>
                    <a:pt x="4037" y="51"/>
                    <a:pt x="2692" y="622"/>
                    <a:pt x="1680" y="1634"/>
                  </a:cubicBezTo>
                  <a:cubicBezTo>
                    <a:pt x="668" y="2646"/>
                    <a:pt x="84" y="3992"/>
                    <a:pt x="48" y="5421"/>
                  </a:cubicBezTo>
                  <a:cubicBezTo>
                    <a:pt x="1" y="6849"/>
                    <a:pt x="489" y="8219"/>
                    <a:pt x="1430" y="9278"/>
                  </a:cubicBezTo>
                  <a:cubicBezTo>
                    <a:pt x="1453"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42" y="325"/>
                  </a:cubicBezTo>
                  <a:cubicBezTo>
                    <a:pt x="5489" y="323"/>
                    <a:pt x="5536" y="323"/>
                    <a:pt x="5583" y="323"/>
                  </a:cubicBezTo>
                  <a:cubicBezTo>
                    <a:pt x="6878" y="323"/>
                    <a:pt x="8120" y="796"/>
                    <a:pt x="9073" y="1634"/>
                  </a:cubicBezTo>
                  <a:cubicBezTo>
                    <a:pt x="9113" y="1663"/>
                    <a:pt x="9156" y="1678"/>
                    <a:pt x="9196" y="1678"/>
                  </a:cubicBezTo>
                  <a:cubicBezTo>
                    <a:pt x="9239" y="1678"/>
                    <a:pt x="9280" y="1660"/>
                    <a:pt x="9312" y="1623"/>
                  </a:cubicBezTo>
                  <a:cubicBezTo>
                    <a:pt x="9395" y="1551"/>
                    <a:pt x="9395" y="1444"/>
                    <a:pt x="9312" y="1384"/>
                  </a:cubicBezTo>
                  <a:cubicBezTo>
                    <a:pt x="8288" y="486"/>
                    <a:pt x="6992" y="0"/>
                    <a:pt x="56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8"/>
            <p:cNvSpPr/>
            <p:nvPr/>
          </p:nvSpPr>
          <p:spPr>
            <a:xfrm>
              <a:off x="2012217" y="3739075"/>
              <a:ext cx="298338" cy="297036"/>
            </a:xfrm>
            <a:custGeom>
              <a:avLst/>
              <a:gdLst/>
              <a:ahLst/>
              <a:cxnLst/>
              <a:rect l="l" t="t" r="r" b="b"/>
              <a:pathLst>
                <a:path w="9395" h="9354" extrusionOk="0">
                  <a:moveTo>
                    <a:pt x="7840" y="1"/>
                  </a:moveTo>
                  <a:cubicBezTo>
                    <a:pt x="7800" y="1"/>
                    <a:pt x="7760" y="15"/>
                    <a:pt x="7727" y="43"/>
                  </a:cubicBezTo>
                  <a:cubicBezTo>
                    <a:pt x="7656" y="102"/>
                    <a:pt x="7656" y="209"/>
                    <a:pt x="7715" y="281"/>
                  </a:cubicBezTo>
                  <a:cubicBezTo>
                    <a:pt x="8585" y="1281"/>
                    <a:pt x="9073" y="2579"/>
                    <a:pt x="9025" y="3912"/>
                  </a:cubicBezTo>
                  <a:cubicBezTo>
                    <a:pt x="8977" y="5257"/>
                    <a:pt x="8442" y="6520"/>
                    <a:pt x="7489" y="7472"/>
                  </a:cubicBezTo>
                  <a:cubicBezTo>
                    <a:pt x="6537" y="8425"/>
                    <a:pt x="5275" y="8972"/>
                    <a:pt x="3929" y="9008"/>
                  </a:cubicBezTo>
                  <a:cubicBezTo>
                    <a:pt x="3881" y="9009"/>
                    <a:pt x="3834" y="9010"/>
                    <a:pt x="3786" y="9010"/>
                  </a:cubicBezTo>
                  <a:cubicBezTo>
                    <a:pt x="2503" y="9010"/>
                    <a:pt x="1262" y="8548"/>
                    <a:pt x="298" y="7698"/>
                  </a:cubicBezTo>
                  <a:cubicBezTo>
                    <a:pt x="264" y="7670"/>
                    <a:pt x="221" y="7655"/>
                    <a:pt x="180" y="7655"/>
                  </a:cubicBezTo>
                  <a:cubicBezTo>
                    <a:pt x="135" y="7655"/>
                    <a:pt x="91" y="7673"/>
                    <a:pt x="60" y="7710"/>
                  </a:cubicBezTo>
                  <a:cubicBezTo>
                    <a:pt x="0" y="7782"/>
                    <a:pt x="0" y="7889"/>
                    <a:pt x="83" y="7948"/>
                  </a:cubicBezTo>
                  <a:cubicBezTo>
                    <a:pt x="1107" y="8853"/>
                    <a:pt x="2405" y="9353"/>
                    <a:pt x="3774" y="9353"/>
                  </a:cubicBezTo>
                  <a:lnTo>
                    <a:pt x="3929" y="9353"/>
                  </a:lnTo>
                  <a:cubicBezTo>
                    <a:pt x="5358" y="9306"/>
                    <a:pt x="6703" y="8722"/>
                    <a:pt x="7715" y="7710"/>
                  </a:cubicBezTo>
                  <a:cubicBezTo>
                    <a:pt x="8727" y="6698"/>
                    <a:pt x="9311" y="5365"/>
                    <a:pt x="9347" y="3936"/>
                  </a:cubicBezTo>
                  <a:cubicBezTo>
                    <a:pt x="9394" y="2507"/>
                    <a:pt x="8906" y="1126"/>
                    <a:pt x="7965" y="66"/>
                  </a:cubicBezTo>
                  <a:cubicBezTo>
                    <a:pt x="7933" y="21"/>
                    <a:pt x="7887" y="1"/>
                    <a:pt x="78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p:nvPr/>
        </p:nvSpPr>
        <p:spPr>
          <a:xfrm>
            <a:off x="3209106" y="432399"/>
            <a:ext cx="511112" cy="462912"/>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txBox="1">
            <a:spLocks noGrp="1"/>
          </p:cNvSpPr>
          <p:nvPr>
            <p:ph type="subTitle" idx="4294967295"/>
          </p:nvPr>
        </p:nvSpPr>
        <p:spPr>
          <a:xfrm>
            <a:off x="3911850" y="340600"/>
            <a:ext cx="13203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TF-IDF</a:t>
            </a:r>
            <a:endParaRPr sz="3000"/>
          </a:p>
        </p:txBody>
      </p:sp>
      <p:pic>
        <p:nvPicPr>
          <p:cNvPr id="437" name="Google Shape;437;p49"/>
          <p:cNvPicPr preferRelativeResize="0"/>
          <p:nvPr/>
        </p:nvPicPr>
        <p:blipFill rotWithShape="1">
          <a:blip r:embed="rId3">
            <a:alphaModFix/>
          </a:blip>
          <a:srcRect b="18969"/>
          <a:stretch/>
        </p:blipFill>
        <p:spPr>
          <a:xfrm>
            <a:off x="5696825" y="1653823"/>
            <a:ext cx="1821615" cy="2733426"/>
          </a:xfrm>
          <a:prstGeom prst="rect">
            <a:avLst/>
          </a:prstGeom>
          <a:noFill/>
          <a:ln>
            <a:noFill/>
          </a:ln>
        </p:spPr>
      </p:pic>
      <p:pic>
        <p:nvPicPr>
          <p:cNvPr id="438" name="Google Shape;438;p49"/>
          <p:cNvPicPr preferRelativeResize="0"/>
          <p:nvPr/>
        </p:nvPicPr>
        <p:blipFill rotWithShape="1">
          <a:blip r:embed="rId4">
            <a:alphaModFix/>
          </a:blip>
          <a:srcRect b="20502"/>
          <a:stretch/>
        </p:blipFill>
        <p:spPr>
          <a:xfrm>
            <a:off x="1525335" y="1678061"/>
            <a:ext cx="1903757" cy="2684945"/>
          </a:xfrm>
          <a:prstGeom prst="rect">
            <a:avLst/>
          </a:prstGeom>
          <a:noFill/>
          <a:ln>
            <a:noFill/>
          </a:ln>
        </p:spPr>
      </p:pic>
      <p:sp>
        <p:nvSpPr>
          <p:cNvPr id="439" name="Google Shape;439;p49"/>
          <p:cNvSpPr txBox="1">
            <a:spLocks noGrp="1"/>
          </p:cNvSpPr>
          <p:nvPr>
            <p:ph type="subTitle" idx="4294967295"/>
          </p:nvPr>
        </p:nvSpPr>
        <p:spPr>
          <a:xfrm>
            <a:off x="1389188" y="1154275"/>
            <a:ext cx="2176200" cy="492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a:t>Positive reviews</a:t>
            </a:r>
            <a:endParaRPr sz="2000"/>
          </a:p>
        </p:txBody>
      </p:sp>
      <p:sp>
        <p:nvSpPr>
          <p:cNvPr id="440" name="Google Shape;440;p49"/>
          <p:cNvSpPr txBox="1">
            <a:spLocks noGrp="1"/>
          </p:cNvSpPr>
          <p:nvPr>
            <p:ph type="subTitle" idx="4294967295"/>
          </p:nvPr>
        </p:nvSpPr>
        <p:spPr>
          <a:xfrm>
            <a:off x="5460441" y="895300"/>
            <a:ext cx="2294400" cy="800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a:t>Summary from positive reviews</a:t>
            </a: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0"/>
          <p:cNvSpPr/>
          <p:nvPr/>
        </p:nvSpPr>
        <p:spPr>
          <a:xfrm>
            <a:off x="3209106" y="432399"/>
            <a:ext cx="511112" cy="462912"/>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0"/>
          <p:cNvSpPr txBox="1">
            <a:spLocks noGrp="1"/>
          </p:cNvSpPr>
          <p:nvPr>
            <p:ph type="subTitle" idx="4294967295"/>
          </p:nvPr>
        </p:nvSpPr>
        <p:spPr>
          <a:xfrm>
            <a:off x="3911850" y="340600"/>
            <a:ext cx="1320300" cy="6465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3000"/>
              <a:t>TF-IDF</a:t>
            </a:r>
            <a:endParaRPr sz="3000"/>
          </a:p>
        </p:txBody>
      </p:sp>
      <p:sp>
        <p:nvSpPr>
          <p:cNvPr id="447" name="Google Shape;447;p50"/>
          <p:cNvSpPr txBox="1">
            <a:spLocks noGrp="1"/>
          </p:cNvSpPr>
          <p:nvPr>
            <p:ph type="subTitle" idx="4294967295"/>
          </p:nvPr>
        </p:nvSpPr>
        <p:spPr>
          <a:xfrm>
            <a:off x="1389188" y="1154275"/>
            <a:ext cx="2176200" cy="492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a:t>Negative reviews</a:t>
            </a:r>
            <a:endParaRPr sz="2000"/>
          </a:p>
        </p:txBody>
      </p:sp>
      <p:sp>
        <p:nvSpPr>
          <p:cNvPr id="448" name="Google Shape;448;p50"/>
          <p:cNvSpPr txBox="1">
            <a:spLocks noGrp="1"/>
          </p:cNvSpPr>
          <p:nvPr>
            <p:ph type="subTitle" idx="4294967295"/>
          </p:nvPr>
        </p:nvSpPr>
        <p:spPr>
          <a:xfrm>
            <a:off x="5460441" y="895300"/>
            <a:ext cx="2294400" cy="8004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000"/>
              <a:t>Summary from negative reviews</a:t>
            </a:r>
            <a:endParaRPr sz="2000"/>
          </a:p>
        </p:txBody>
      </p:sp>
      <p:pic>
        <p:nvPicPr>
          <p:cNvPr id="449" name="Google Shape;449;p50"/>
          <p:cNvPicPr preferRelativeResize="0"/>
          <p:nvPr/>
        </p:nvPicPr>
        <p:blipFill>
          <a:blip r:embed="rId3">
            <a:alphaModFix/>
          </a:blip>
          <a:stretch>
            <a:fillRect/>
          </a:stretch>
        </p:blipFill>
        <p:spPr>
          <a:xfrm>
            <a:off x="5630252" y="1695700"/>
            <a:ext cx="1954789" cy="3141908"/>
          </a:xfrm>
          <a:prstGeom prst="rect">
            <a:avLst/>
          </a:prstGeom>
          <a:noFill/>
          <a:ln>
            <a:noFill/>
          </a:ln>
        </p:spPr>
      </p:pic>
      <p:pic>
        <p:nvPicPr>
          <p:cNvPr id="450" name="Google Shape;450;p50"/>
          <p:cNvPicPr preferRelativeResize="0"/>
          <p:nvPr/>
        </p:nvPicPr>
        <p:blipFill>
          <a:blip r:embed="rId4">
            <a:alphaModFix/>
          </a:blip>
          <a:stretch>
            <a:fillRect/>
          </a:stretch>
        </p:blipFill>
        <p:spPr>
          <a:xfrm>
            <a:off x="1503788" y="1646875"/>
            <a:ext cx="1947013" cy="3191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1"/>
          <p:cNvSpPr txBox="1">
            <a:spLocks noGrp="1"/>
          </p:cNvSpPr>
          <p:nvPr>
            <p:ph type="title"/>
          </p:nvPr>
        </p:nvSpPr>
        <p:spPr>
          <a:xfrm>
            <a:off x="1589750" y="1816200"/>
            <a:ext cx="61068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Machine Learning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2"/>
          <p:cNvSpPr txBox="1">
            <a:spLocks noGrp="1"/>
          </p:cNvSpPr>
          <p:nvPr>
            <p:ph type="subTitle" idx="1"/>
          </p:nvPr>
        </p:nvSpPr>
        <p:spPr>
          <a:xfrm>
            <a:off x="1970100" y="2906450"/>
            <a:ext cx="2028000" cy="713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sz="3000"/>
              <a:t>Clustering</a:t>
            </a:r>
            <a:endParaRPr sz="3000"/>
          </a:p>
        </p:txBody>
      </p:sp>
      <p:sp>
        <p:nvSpPr>
          <p:cNvPr id="461" name="Google Shape;461;p52"/>
          <p:cNvSpPr txBox="1">
            <a:spLocks noGrp="1"/>
          </p:cNvSpPr>
          <p:nvPr>
            <p:ph type="subTitle" idx="1"/>
          </p:nvPr>
        </p:nvSpPr>
        <p:spPr>
          <a:xfrm>
            <a:off x="5062125" y="3014750"/>
            <a:ext cx="2094300" cy="4968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t>Logistics</a:t>
            </a:r>
            <a:endParaRPr sz="3000"/>
          </a:p>
          <a:p>
            <a:pPr marL="0" lvl="0" indent="0" algn="ctr" rtl="0">
              <a:spcBef>
                <a:spcPts val="0"/>
              </a:spcBef>
              <a:spcAft>
                <a:spcPts val="0"/>
              </a:spcAft>
              <a:buNone/>
            </a:pPr>
            <a:r>
              <a:rPr lang="en" sz="3000"/>
              <a:t>Regression</a:t>
            </a:r>
            <a:endParaRPr sz="3000"/>
          </a:p>
        </p:txBody>
      </p:sp>
      <p:sp>
        <p:nvSpPr>
          <p:cNvPr id="462" name="Google Shape;462;p52"/>
          <p:cNvSpPr/>
          <p:nvPr/>
        </p:nvSpPr>
        <p:spPr>
          <a:xfrm>
            <a:off x="2547450" y="1894850"/>
            <a:ext cx="873300" cy="8370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63" name="Google Shape;463;p52"/>
          <p:cNvSpPr txBox="1"/>
          <p:nvPr/>
        </p:nvSpPr>
        <p:spPr>
          <a:xfrm>
            <a:off x="2831550" y="2013175"/>
            <a:ext cx="4488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Kanit Light"/>
                <a:ea typeface="Kanit Light"/>
                <a:cs typeface="Kanit Light"/>
                <a:sym typeface="Kanit Light"/>
              </a:rPr>
              <a:t>1</a:t>
            </a:r>
            <a:endParaRPr sz="3000">
              <a:solidFill>
                <a:schemeClr val="dk1"/>
              </a:solidFill>
              <a:latin typeface="Kanit Light"/>
              <a:ea typeface="Kanit Light"/>
              <a:cs typeface="Kanit Light"/>
              <a:sym typeface="Kanit Light"/>
            </a:endParaRPr>
          </a:p>
        </p:txBody>
      </p:sp>
      <p:sp>
        <p:nvSpPr>
          <p:cNvPr id="464" name="Google Shape;464;p52"/>
          <p:cNvSpPr/>
          <p:nvPr/>
        </p:nvSpPr>
        <p:spPr>
          <a:xfrm>
            <a:off x="5621025" y="1957150"/>
            <a:ext cx="873300" cy="8370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465" name="Google Shape;465;p52"/>
          <p:cNvSpPr txBox="1"/>
          <p:nvPr/>
        </p:nvSpPr>
        <p:spPr>
          <a:xfrm>
            <a:off x="5885050" y="2064950"/>
            <a:ext cx="448800" cy="49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dk1"/>
                </a:solidFill>
                <a:latin typeface="Kanit Light"/>
                <a:ea typeface="Kanit Light"/>
                <a:cs typeface="Kanit Light"/>
                <a:sym typeface="Kanit Light"/>
              </a:rPr>
              <a:t>2</a:t>
            </a:r>
            <a:endParaRPr sz="3000">
              <a:solidFill>
                <a:schemeClr val="dk1"/>
              </a:solidFill>
              <a:latin typeface="Kanit Light"/>
              <a:ea typeface="Kanit Light"/>
              <a:cs typeface="Kanit Light"/>
              <a:sym typeface="Kani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Clustering Model</a:t>
            </a:r>
            <a:endParaRPr/>
          </a:p>
        </p:txBody>
      </p:sp>
      <p:pic>
        <p:nvPicPr>
          <p:cNvPr id="471" name="Google Shape;471;p53"/>
          <p:cNvPicPr preferRelativeResize="0"/>
          <p:nvPr/>
        </p:nvPicPr>
        <p:blipFill>
          <a:blip r:embed="rId3">
            <a:alphaModFix/>
          </a:blip>
          <a:stretch>
            <a:fillRect/>
          </a:stretch>
        </p:blipFill>
        <p:spPr>
          <a:xfrm>
            <a:off x="4648250" y="955375"/>
            <a:ext cx="3945751" cy="3401200"/>
          </a:xfrm>
          <a:prstGeom prst="rect">
            <a:avLst/>
          </a:prstGeom>
          <a:noFill/>
          <a:ln>
            <a:noFill/>
          </a:ln>
        </p:spPr>
      </p:pic>
      <p:sp>
        <p:nvSpPr>
          <p:cNvPr id="472" name="Google Shape;472;p53"/>
          <p:cNvSpPr txBox="1"/>
          <p:nvPr/>
        </p:nvSpPr>
        <p:spPr>
          <a:xfrm>
            <a:off x="289050" y="1085900"/>
            <a:ext cx="4236900" cy="3522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Kanit"/>
              <a:buChar char="●"/>
            </a:pPr>
            <a:r>
              <a:rPr lang="en" sz="1800">
                <a:solidFill>
                  <a:schemeClr val="dk1"/>
                </a:solidFill>
                <a:latin typeface="Kanit"/>
                <a:ea typeface="Kanit"/>
                <a:cs typeface="Kanit"/>
                <a:sym typeface="Kanit"/>
              </a:rPr>
              <a:t>Clustering was used to make categorical clusters with similar data points based on numerical features</a:t>
            </a:r>
            <a:endParaRPr sz="1800">
              <a:solidFill>
                <a:schemeClr val="dk1"/>
              </a:solidFill>
              <a:latin typeface="Kanit"/>
              <a:ea typeface="Kanit"/>
              <a:cs typeface="Kanit"/>
              <a:sym typeface="Kanit"/>
            </a:endParaRPr>
          </a:p>
          <a:p>
            <a:pPr marL="457200" lvl="0" indent="-342900" algn="l" rtl="0">
              <a:spcBef>
                <a:spcPts val="0"/>
              </a:spcBef>
              <a:spcAft>
                <a:spcPts val="0"/>
              </a:spcAft>
              <a:buClr>
                <a:schemeClr val="dk1"/>
              </a:buClr>
              <a:buSzPts val="1800"/>
              <a:buFont typeface="Kanit"/>
              <a:buChar char="●"/>
            </a:pPr>
            <a:r>
              <a:rPr lang="en" sz="1800">
                <a:solidFill>
                  <a:schemeClr val="dk1"/>
                </a:solidFill>
                <a:latin typeface="Kanit"/>
                <a:ea typeface="Kanit"/>
                <a:cs typeface="Kanit"/>
                <a:sym typeface="Kanit"/>
              </a:rPr>
              <a:t>Numerical variables that could be used to indicate player engagement (E.g Rating of game) with at least an R=0.65 were used as features </a:t>
            </a:r>
            <a:endParaRPr sz="1800">
              <a:solidFill>
                <a:schemeClr val="dk1"/>
              </a:solidFill>
              <a:latin typeface="Kanit"/>
              <a:ea typeface="Kanit"/>
              <a:cs typeface="Kanit"/>
              <a:sym typeface="Kanit"/>
            </a:endParaRPr>
          </a:p>
          <a:p>
            <a:pPr marL="457200" lvl="0" indent="-342900" algn="l" rtl="0">
              <a:spcBef>
                <a:spcPts val="0"/>
              </a:spcBef>
              <a:spcAft>
                <a:spcPts val="0"/>
              </a:spcAft>
              <a:buClr>
                <a:schemeClr val="dk1"/>
              </a:buClr>
              <a:buSzPts val="1800"/>
              <a:buFont typeface="Kanit"/>
              <a:buChar char="●"/>
            </a:pPr>
            <a:r>
              <a:rPr lang="en" sz="1800">
                <a:solidFill>
                  <a:schemeClr val="dk1"/>
                </a:solidFill>
                <a:latin typeface="Kanit"/>
                <a:ea typeface="Kanit"/>
                <a:cs typeface="Kanit"/>
                <a:sym typeface="Kanit"/>
              </a:rPr>
              <a:t>3 groups (a Categorical variable) </a:t>
            </a:r>
            <a:endParaRPr sz="1800">
              <a:solidFill>
                <a:schemeClr val="dk1"/>
              </a:solidFill>
              <a:latin typeface="Kanit"/>
              <a:ea typeface="Kanit"/>
              <a:cs typeface="Kanit"/>
              <a:sym typeface="Kanit"/>
            </a:endParaRPr>
          </a:p>
          <a:p>
            <a:pPr marL="457200" lvl="0" indent="-342900" algn="l" rtl="0">
              <a:spcBef>
                <a:spcPts val="0"/>
              </a:spcBef>
              <a:spcAft>
                <a:spcPts val="0"/>
              </a:spcAft>
              <a:buClr>
                <a:schemeClr val="dk1"/>
              </a:buClr>
              <a:buSzPts val="1800"/>
              <a:buFont typeface="Kanit"/>
              <a:buChar char="●"/>
            </a:pPr>
            <a:r>
              <a:rPr lang="en" sz="1800">
                <a:solidFill>
                  <a:schemeClr val="dk1"/>
                </a:solidFill>
                <a:latin typeface="Kanit"/>
                <a:ea typeface="Kanit"/>
                <a:cs typeface="Kanit"/>
                <a:sym typeface="Kanit"/>
              </a:rPr>
              <a:t>A Scatterplot graph was used to help us visualise the clusters and their seperation</a:t>
            </a:r>
            <a:endParaRPr sz="1800">
              <a:solidFill>
                <a:schemeClr val="dk1"/>
              </a:solidFill>
              <a:latin typeface="Kanit"/>
              <a:ea typeface="Kanit"/>
              <a:cs typeface="Kanit"/>
              <a:sym typeface="Kani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Clustering Model</a:t>
            </a:r>
            <a:endParaRPr/>
          </a:p>
        </p:txBody>
      </p:sp>
      <p:sp>
        <p:nvSpPr>
          <p:cNvPr id="478" name="Google Shape;478;p54"/>
          <p:cNvSpPr txBox="1"/>
          <p:nvPr/>
        </p:nvSpPr>
        <p:spPr>
          <a:xfrm>
            <a:off x="552700" y="1085900"/>
            <a:ext cx="8028300" cy="3522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Kanit"/>
              <a:buChar char="●"/>
            </a:pPr>
            <a:r>
              <a:rPr lang="en" sz="2200">
                <a:solidFill>
                  <a:schemeClr val="dk1"/>
                </a:solidFill>
                <a:latin typeface="Kanit"/>
                <a:ea typeface="Kanit"/>
                <a:cs typeface="Kanit"/>
                <a:sym typeface="Kanit"/>
              </a:rPr>
              <a:t>Silhouette score of final clustering model: 0.67</a:t>
            </a:r>
            <a:endParaRPr sz="2200">
              <a:solidFill>
                <a:schemeClr val="dk1"/>
              </a:solidFill>
              <a:latin typeface="Kanit"/>
              <a:ea typeface="Kanit"/>
              <a:cs typeface="Kanit"/>
              <a:sym typeface="Kanit"/>
            </a:endParaRPr>
          </a:p>
          <a:p>
            <a:pPr marL="457200" lvl="0" indent="-368300" algn="l" rtl="0">
              <a:spcBef>
                <a:spcPts val="0"/>
              </a:spcBef>
              <a:spcAft>
                <a:spcPts val="0"/>
              </a:spcAft>
              <a:buClr>
                <a:schemeClr val="dk1"/>
              </a:buClr>
              <a:buSzPts val="2200"/>
              <a:buFont typeface="Kanit"/>
              <a:buChar char="●"/>
            </a:pPr>
            <a:r>
              <a:rPr lang="en" sz="2200">
                <a:solidFill>
                  <a:schemeClr val="dk1"/>
                </a:solidFill>
                <a:latin typeface="Kanit"/>
                <a:ea typeface="Kanit"/>
                <a:cs typeface="Kanit"/>
                <a:sym typeface="Kanit"/>
              </a:rPr>
              <a:t>A silhouette score of 0.67 suggests that the clustering is reasonably good, as it indicates that the data points are well-clustered with minimal overlap.</a:t>
            </a:r>
            <a:endParaRPr sz="2200">
              <a:solidFill>
                <a:schemeClr val="dk1"/>
              </a:solidFill>
              <a:latin typeface="Kanit"/>
              <a:ea typeface="Kanit"/>
              <a:cs typeface="Kanit"/>
              <a:sym typeface="Kanit"/>
            </a:endParaRPr>
          </a:p>
          <a:p>
            <a:pPr marL="457200" lvl="0" indent="0" algn="l" rtl="0">
              <a:spcBef>
                <a:spcPts val="0"/>
              </a:spcBef>
              <a:spcAft>
                <a:spcPts val="0"/>
              </a:spcAft>
              <a:buNone/>
            </a:pPr>
            <a:endParaRPr sz="2400">
              <a:solidFill>
                <a:schemeClr val="dk1"/>
              </a:solidFill>
              <a:latin typeface="Kanit"/>
              <a:ea typeface="Kanit"/>
              <a:cs typeface="Kanit"/>
              <a:sym typeface="Kanit"/>
            </a:endParaRPr>
          </a:p>
        </p:txBody>
      </p:sp>
      <p:pic>
        <p:nvPicPr>
          <p:cNvPr id="479" name="Google Shape;479;p54"/>
          <p:cNvPicPr preferRelativeResize="0"/>
          <p:nvPr/>
        </p:nvPicPr>
        <p:blipFill>
          <a:blip r:embed="rId3">
            <a:alphaModFix/>
          </a:blip>
          <a:stretch>
            <a:fillRect/>
          </a:stretch>
        </p:blipFill>
        <p:spPr>
          <a:xfrm>
            <a:off x="1964100" y="2605400"/>
            <a:ext cx="5093300" cy="183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720000" y="445025"/>
            <a:ext cx="454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History</a:t>
            </a:r>
            <a:endParaRPr/>
          </a:p>
        </p:txBody>
      </p:sp>
      <p:sp>
        <p:nvSpPr>
          <p:cNvPr id="226" name="Google Shape;226;p28"/>
          <p:cNvSpPr txBox="1">
            <a:spLocks noGrp="1"/>
          </p:cNvSpPr>
          <p:nvPr>
            <p:ph type="body" idx="1"/>
          </p:nvPr>
        </p:nvSpPr>
        <p:spPr>
          <a:xfrm>
            <a:off x="720000" y="1544000"/>
            <a:ext cx="4549500" cy="2124000"/>
          </a:xfrm>
          <a:prstGeom prst="rect">
            <a:avLst/>
          </a:prstGeom>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Char char="●"/>
            </a:pPr>
            <a:r>
              <a:rPr lang="en" sz="1800"/>
              <a:t>1958, 1st video game “Tennis For Two”</a:t>
            </a:r>
            <a:endParaRPr sz="1800"/>
          </a:p>
          <a:p>
            <a:pPr marL="457200" lvl="0" indent="-342900" algn="l" rtl="0">
              <a:lnSpc>
                <a:spcPct val="150000"/>
              </a:lnSpc>
              <a:spcBef>
                <a:spcPts val="0"/>
              </a:spcBef>
              <a:spcAft>
                <a:spcPts val="0"/>
              </a:spcAft>
              <a:buSzPts val="1800"/>
              <a:buChar char="●"/>
            </a:pPr>
            <a:r>
              <a:rPr lang="en" sz="1800"/>
              <a:t>Various types of games being released concurrently </a:t>
            </a:r>
            <a:endParaRPr sz="1800"/>
          </a:p>
          <a:p>
            <a:pPr marL="914400" lvl="1" indent="-342900" algn="l" rtl="0">
              <a:lnSpc>
                <a:spcPct val="150000"/>
              </a:lnSpc>
              <a:spcBef>
                <a:spcPts val="0"/>
              </a:spcBef>
              <a:spcAft>
                <a:spcPts val="0"/>
              </a:spcAft>
              <a:buSzPts val="1800"/>
              <a:buChar char="○"/>
            </a:pPr>
            <a:r>
              <a:rPr lang="en" sz="1800"/>
              <a:t>VR, AR, Indie Games</a:t>
            </a:r>
            <a:endParaRPr sz="1800"/>
          </a:p>
          <a:p>
            <a:pPr marL="914400" lvl="1" indent="-342900" algn="l" rtl="0">
              <a:lnSpc>
                <a:spcPct val="150000"/>
              </a:lnSpc>
              <a:spcBef>
                <a:spcPts val="0"/>
              </a:spcBef>
              <a:spcAft>
                <a:spcPts val="0"/>
              </a:spcAft>
              <a:buSzPts val="1800"/>
              <a:buChar char="○"/>
            </a:pPr>
            <a:r>
              <a:rPr lang="en" sz="1800"/>
              <a:t>PC, Console, Arcade</a:t>
            </a:r>
            <a:endParaRPr sz="1800"/>
          </a:p>
        </p:txBody>
      </p:sp>
      <p:pic>
        <p:nvPicPr>
          <p:cNvPr id="227" name="Google Shape;227;p28"/>
          <p:cNvPicPr preferRelativeResize="0">
            <a:picLocks noGrp="1"/>
          </p:cNvPicPr>
          <p:nvPr>
            <p:ph type="pic" idx="2"/>
          </p:nvPr>
        </p:nvPicPr>
        <p:blipFill rotWithShape="1">
          <a:blip r:embed="rId3">
            <a:alphaModFix/>
          </a:blip>
          <a:srcRect l="19678" r="19678"/>
          <a:stretch/>
        </p:blipFill>
        <p:spPr>
          <a:xfrm>
            <a:off x="5831400" y="756200"/>
            <a:ext cx="2526600" cy="3699600"/>
          </a:xfrm>
          <a:prstGeom prst="snip1Rect">
            <a:avLst>
              <a:gd name="adj" fmla="val 16667"/>
            </a:avLst>
          </a:prstGeom>
        </p:spPr>
      </p:pic>
      <p:sp>
        <p:nvSpPr>
          <p:cNvPr id="228" name="Google Shape;228;p28"/>
          <p:cNvSpPr/>
          <p:nvPr/>
        </p:nvSpPr>
        <p:spPr>
          <a:xfrm rot="5400000">
            <a:off x="5518774" y="3918801"/>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29" name="Google Shape;229;p28"/>
          <p:cNvSpPr/>
          <p:nvPr/>
        </p:nvSpPr>
        <p:spPr>
          <a:xfrm rot="5400000">
            <a:off x="5518774" y="40531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0" name="Google Shape;230;p28"/>
          <p:cNvSpPr/>
          <p:nvPr/>
        </p:nvSpPr>
        <p:spPr>
          <a:xfrm rot="5400000">
            <a:off x="5518774" y="4187400"/>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1" name="Google Shape;231;p28"/>
          <p:cNvSpPr/>
          <p:nvPr/>
        </p:nvSpPr>
        <p:spPr>
          <a:xfrm rot="5400000">
            <a:off x="5518774" y="4321699"/>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Analysis of Clustering Model</a:t>
            </a:r>
            <a:endParaRPr/>
          </a:p>
        </p:txBody>
      </p:sp>
      <p:sp>
        <p:nvSpPr>
          <p:cNvPr id="485" name="Google Shape;485;p55"/>
          <p:cNvSpPr txBox="1"/>
          <p:nvPr/>
        </p:nvSpPr>
        <p:spPr>
          <a:xfrm>
            <a:off x="1155150" y="1595775"/>
            <a:ext cx="2089200" cy="76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700">
                <a:solidFill>
                  <a:schemeClr val="dk1"/>
                </a:solidFill>
                <a:latin typeface="Kanit Light"/>
                <a:ea typeface="Kanit Light"/>
                <a:cs typeface="Kanit Light"/>
                <a:sym typeface="Kanit Light"/>
              </a:rPr>
              <a:t>Rating, Interested, Playing, Review Count</a:t>
            </a:r>
            <a:endParaRPr sz="1700">
              <a:solidFill>
                <a:schemeClr val="dk1"/>
              </a:solidFill>
              <a:latin typeface="Kanit Light"/>
              <a:ea typeface="Kanit Light"/>
              <a:cs typeface="Kanit Light"/>
              <a:sym typeface="Kanit Light"/>
            </a:endParaRPr>
          </a:p>
          <a:p>
            <a:pPr marL="0" lvl="0" indent="0" algn="l" rtl="0">
              <a:spcBef>
                <a:spcPts val="0"/>
              </a:spcBef>
              <a:spcAft>
                <a:spcPts val="0"/>
              </a:spcAft>
              <a:buNone/>
            </a:pPr>
            <a:endParaRPr sz="1200">
              <a:solidFill>
                <a:schemeClr val="dk1"/>
              </a:solidFill>
              <a:latin typeface="Kanit Light"/>
              <a:ea typeface="Kanit Light"/>
              <a:cs typeface="Kanit Light"/>
              <a:sym typeface="Kanit Light"/>
            </a:endParaRPr>
          </a:p>
        </p:txBody>
      </p:sp>
      <p:sp>
        <p:nvSpPr>
          <p:cNvPr id="486" name="Google Shape;486;p55"/>
          <p:cNvSpPr txBox="1"/>
          <p:nvPr/>
        </p:nvSpPr>
        <p:spPr>
          <a:xfrm>
            <a:off x="663125" y="2741475"/>
            <a:ext cx="3356400" cy="12831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Kanit Light"/>
              <a:buChar char="●"/>
            </a:pPr>
            <a:r>
              <a:rPr lang="en" sz="1700">
                <a:solidFill>
                  <a:schemeClr val="dk1"/>
                </a:solidFill>
                <a:latin typeface="Kanit Light"/>
                <a:ea typeface="Kanit Light"/>
                <a:cs typeface="Kanit Light"/>
                <a:sym typeface="Kanit Light"/>
              </a:rPr>
              <a:t>Box plots were used to visualise how well separated each features used in clustering were</a:t>
            </a:r>
            <a:endParaRPr sz="1700">
              <a:solidFill>
                <a:schemeClr val="dk1"/>
              </a:solidFill>
              <a:latin typeface="Kanit Light"/>
              <a:ea typeface="Kanit Light"/>
              <a:cs typeface="Kanit Light"/>
              <a:sym typeface="Kanit Light"/>
            </a:endParaRPr>
          </a:p>
        </p:txBody>
      </p:sp>
      <p:sp>
        <p:nvSpPr>
          <p:cNvPr id="487" name="Google Shape;487;p55"/>
          <p:cNvSpPr/>
          <p:nvPr/>
        </p:nvSpPr>
        <p:spPr>
          <a:xfrm>
            <a:off x="1021800" y="1399325"/>
            <a:ext cx="2355900" cy="12831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Light"/>
                <a:ea typeface="Kanit Light"/>
                <a:cs typeface="Kanit Light"/>
                <a:sym typeface="Kanit Light"/>
              </a:rPr>
              <a:t>,</a:t>
            </a:r>
            <a:endParaRPr>
              <a:latin typeface="Kanit Light"/>
              <a:ea typeface="Kanit Light"/>
              <a:cs typeface="Kanit Light"/>
              <a:sym typeface="Kanit Light"/>
            </a:endParaRPr>
          </a:p>
        </p:txBody>
      </p:sp>
      <p:pic>
        <p:nvPicPr>
          <p:cNvPr id="488" name="Google Shape;488;p55"/>
          <p:cNvPicPr preferRelativeResize="0"/>
          <p:nvPr/>
        </p:nvPicPr>
        <p:blipFill>
          <a:blip r:embed="rId3">
            <a:alphaModFix/>
          </a:blip>
          <a:stretch>
            <a:fillRect/>
          </a:stretch>
        </p:blipFill>
        <p:spPr>
          <a:xfrm>
            <a:off x="4151150" y="1321725"/>
            <a:ext cx="4554551" cy="270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56"/>
          <p:cNvPicPr preferRelativeResize="0"/>
          <p:nvPr/>
        </p:nvPicPr>
        <p:blipFill>
          <a:blip r:embed="rId3">
            <a:alphaModFix/>
          </a:blip>
          <a:stretch>
            <a:fillRect/>
          </a:stretch>
        </p:blipFill>
        <p:spPr>
          <a:xfrm>
            <a:off x="3742152" y="1451288"/>
            <a:ext cx="5110525" cy="2769324"/>
          </a:xfrm>
          <a:prstGeom prst="rect">
            <a:avLst/>
          </a:prstGeom>
          <a:noFill/>
          <a:ln>
            <a:noFill/>
          </a:ln>
        </p:spPr>
      </p:pic>
      <p:sp>
        <p:nvSpPr>
          <p:cNvPr id="494" name="Google Shape;494;p56"/>
          <p:cNvSpPr txBox="1"/>
          <p:nvPr/>
        </p:nvSpPr>
        <p:spPr>
          <a:xfrm>
            <a:off x="499200" y="1347375"/>
            <a:ext cx="3054000" cy="315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 sz="2100">
                <a:solidFill>
                  <a:schemeClr val="dk1"/>
                </a:solidFill>
                <a:latin typeface="Kanit Light"/>
                <a:ea typeface="Kanit Light"/>
                <a:cs typeface="Kanit Light"/>
                <a:sym typeface="Kanit Light"/>
              </a:rPr>
              <a:t>Least</a:t>
            </a:r>
            <a:r>
              <a:rPr lang="en" sz="1700">
                <a:solidFill>
                  <a:schemeClr val="dk1"/>
                </a:solidFill>
                <a:latin typeface="Kanit Light"/>
                <a:ea typeface="Kanit Light"/>
                <a:cs typeface="Kanit Light"/>
                <a:sym typeface="Kanit Light"/>
              </a:rPr>
              <a:t>: little player engagement and interest, low ratings </a:t>
            </a:r>
            <a:endParaRPr sz="1700">
              <a:solidFill>
                <a:schemeClr val="dk1"/>
              </a:solidFill>
              <a:latin typeface="Kanit Light"/>
              <a:ea typeface="Kanit Light"/>
              <a:cs typeface="Kanit Light"/>
              <a:sym typeface="Kanit Light"/>
            </a:endParaRPr>
          </a:p>
          <a:p>
            <a:pPr marL="0" lvl="0" indent="0" algn="l" rtl="0">
              <a:lnSpc>
                <a:spcPct val="115000"/>
              </a:lnSpc>
              <a:spcBef>
                <a:spcPts val="1100"/>
              </a:spcBef>
              <a:spcAft>
                <a:spcPts val="0"/>
              </a:spcAft>
              <a:buNone/>
            </a:pPr>
            <a:r>
              <a:rPr lang="en" sz="2100">
                <a:solidFill>
                  <a:schemeClr val="dk1"/>
                </a:solidFill>
                <a:latin typeface="Kanit Light"/>
                <a:ea typeface="Kanit Light"/>
                <a:cs typeface="Kanit Light"/>
                <a:sym typeface="Kanit Light"/>
              </a:rPr>
              <a:t>Moderate</a:t>
            </a:r>
            <a:r>
              <a:rPr lang="en" sz="1700">
                <a:solidFill>
                  <a:schemeClr val="dk1"/>
                </a:solidFill>
                <a:latin typeface="Kanit Light"/>
                <a:ea typeface="Kanit Light"/>
                <a:cs typeface="Kanit Light"/>
                <a:sym typeface="Kanit Light"/>
              </a:rPr>
              <a:t>: growth potential; moderate player engagement and interest, high rating </a:t>
            </a:r>
            <a:endParaRPr sz="1700">
              <a:solidFill>
                <a:schemeClr val="dk1"/>
              </a:solidFill>
              <a:latin typeface="Kanit Light"/>
              <a:ea typeface="Kanit Light"/>
              <a:cs typeface="Kanit Light"/>
              <a:sym typeface="Kanit Light"/>
            </a:endParaRPr>
          </a:p>
          <a:p>
            <a:pPr marL="0" lvl="0" indent="0" algn="l" rtl="0">
              <a:lnSpc>
                <a:spcPct val="115000"/>
              </a:lnSpc>
              <a:spcBef>
                <a:spcPts val="1100"/>
              </a:spcBef>
              <a:spcAft>
                <a:spcPts val="1100"/>
              </a:spcAft>
              <a:buNone/>
            </a:pPr>
            <a:r>
              <a:rPr lang="en" sz="2100">
                <a:solidFill>
                  <a:schemeClr val="dk1"/>
                </a:solidFill>
                <a:latin typeface="Kanit Light"/>
                <a:ea typeface="Kanit Light"/>
                <a:cs typeface="Kanit Light"/>
                <a:sym typeface="Kanit Light"/>
              </a:rPr>
              <a:t>High</a:t>
            </a:r>
            <a:r>
              <a:rPr lang="en" sz="1700">
                <a:solidFill>
                  <a:schemeClr val="dk1"/>
                </a:solidFill>
                <a:latin typeface="Kanit Light"/>
                <a:ea typeface="Kanit Light"/>
                <a:cs typeface="Kanit Light"/>
                <a:sym typeface="Kanit Light"/>
              </a:rPr>
              <a:t>: high engagement and interest, high ratings  </a:t>
            </a:r>
            <a:endParaRPr sz="1200">
              <a:solidFill>
                <a:schemeClr val="dk1"/>
              </a:solidFill>
              <a:latin typeface="Kanit Light"/>
              <a:ea typeface="Kanit Light"/>
              <a:cs typeface="Kanit Light"/>
              <a:sym typeface="Kanit Light"/>
            </a:endParaRPr>
          </a:p>
        </p:txBody>
      </p:sp>
      <p:sp>
        <p:nvSpPr>
          <p:cNvPr id="495" name="Google Shape;495;p56"/>
          <p:cNvSpPr txBox="1"/>
          <p:nvPr/>
        </p:nvSpPr>
        <p:spPr>
          <a:xfrm>
            <a:off x="623475" y="290950"/>
            <a:ext cx="748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rbitron"/>
                <a:ea typeface="Orbitron"/>
                <a:cs typeface="Orbitron"/>
                <a:sym typeface="Orbitron"/>
              </a:rPr>
              <a:t>Analysis of Clustering Model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txBox="1"/>
          <p:nvPr/>
        </p:nvSpPr>
        <p:spPr>
          <a:xfrm>
            <a:off x="623475" y="290950"/>
            <a:ext cx="748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rbitron"/>
                <a:ea typeface="Orbitron"/>
                <a:cs typeface="Orbitron"/>
                <a:sym typeface="Orbitron"/>
              </a:rPr>
              <a:t>Top 5 Genres from Cluster</a:t>
            </a:r>
            <a:endParaRPr/>
          </a:p>
        </p:txBody>
      </p:sp>
      <p:pic>
        <p:nvPicPr>
          <p:cNvPr id="501" name="Google Shape;501;p57"/>
          <p:cNvPicPr preferRelativeResize="0"/>
          <p:nvPr/>
        </p:nvPicPr>
        <p:blipFill rotWithShape="1">
          <a:blip r:embed="rId3">
            <a:alphaModFix/>
          </a:blip>
          <a:srcRect l="8377" r="5438"/>
          <a:stretch/>
        </p:blipFill>
        <p:spPr>
          <a:xfrm>
            <a:off x="507275" y="996350"/>
            <a:ext cx="4166749" cy="2675400"/>
          </a:xfrm>
          <a:prstGeom prst="rect">
            <a:avLst/>
          </a:prstGeom>
          <a:noFill/>
          <a:ln>
            <a:noFill/>
          </a:ln>
        </p:spPr>
      </p:pic>
      <p:pic>
        <p:nvPicPr>
          <p:cNvPr id="502" name="Google Shape;502;p57"/>
          <p:cNvPicPr preferRelativeResize="0"/>
          <p:nvPr/>
        </p:nvPicPr>
        <p:blipFill rotWithShape="1">
          <a:blip r:embed="rId4">
            <a:alphaModFix/>
          </a:blip>
          <a:srcRect l="8195" r="4338"/>
          <a:stretch/>
        </p:blipFill>
        <p:spPr>
          <a:xfrm>
            <a:off x="4778227" y="996350"/>
            <a:ext cx="4010598" cy="2675400"/>
          </a:xfrm>
          <a:prstGeom prst="rect">
            <a:avLst/>
          </a:prstGeom>
          <a:noFill/>
          <a:ln>
            <a:noFill/>
          </a:ln>
        </p:spPr>
      </p:pic>
      <p:sp>
        <p:nvSpPr>
          <p:cNvPr id="503" name="Google Shape;503;p57"/>
          <p:cNvSpPr txBox="1"/>
          <p:nvPr/>
        </p:nvSpPr>
        <p:spPr>
          <a:xfrm>
            <a:off x="507275" y="3730650"/>
            <a:ext cx="8281800" cy="987300"/>
          </a:xfrm>
          <a:prstGeom prst="rect">
            <a:avLst/>
          </a:prstGeom>
          <a:noFill/>
          <a:ln>
            <a:noFill/>
          </a:ln>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Kanit"/>
              <a:buChar char="●"/>
            </a:pPr>
            <a:r>
              <a:rPr lang="en" sz="1900">
                <a:solidFill>
                  <a:schemeClr val="dk1"/>
                </a:solidFill>
                <a:latin typeface="Kanit"/>
                <a:ea typeface="Kanit"/>
                <a:cs typeface="Kanit"/>
                <a:sym typeface="Kanit"/>
              </a:rPr>
              <a:t>We took the top 5 genres for each cluster to evaluate the individual genres</a:t>
            </a:r>
            <a:endParaRPr sz="1900">
              <a:solidFill>
                <a:schemeClr val="dk1"/>
              </a:solidFill>
              <a:latin typeface="Kanit"/>
              <a:ea typeface="Kanit"/>
              <a:cs typeface="Kanit"/>
              <a:sym typeface="Kanit"/>
            </a:endParaRPr>
          </a:p>
          <a:p>
            <a:pPr marL="457200" lvl="0" indent="-349250" algn="l" rtl="0">
              <a:spcBef>
                <a:spcPts val="0"/>
              </a:spcBef>
              <a:spcAft>
                <a:spcPts val="0"/>
              </a:spcAft>
              <a:buClr>
                <a:schemeClr val="dk1"/>
              </a:buClr>
              <a:buSzPts val="1900"/>
              <a:buFont typeface="Kanit"/>
              <a:buChar char="●"/>
            </a:pPr>
            <a:r>
              <a:rPr lang="en" sz="1900">
                <a:solidFill>
                  <a:schemeClr val="dk1"/>
                </a:solidFill>
                <a:latin typeface="Kanit"/>
                <a:ea typeface="Kanit"/>
                <a:cs typeface="Kanit"/>
                <a:sym typeface="Kanit"/>
              </a:rPr>
              <a:t>Insight on which Genres would make a game popular</a:t>
            </a:r>
            <a:endParaRPr sz="1900">
              <a:solidFill>
                <a:schemeClr val="dk1"/>
              </a:solidFill>
              <a:latin typeface="Kanit"/>
              <a:ea typeface="Kanit"/>
              <a:cs typeface="Kanit"/>
              <a:sym typeface="Kani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8"/>
          <p:cNvSpPr txBox="1"/>
          <p:nvPr/>
        </p:nvSpPr>
        <p:spPr>
          <a:xfrm>
            <a:off x="623475" y="290950"/>
            <a:ext cx="748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Orbitron"/>
                <a:ea typeface="Orbitron"/>
                <a:cs typeface="Orbitron"/>
                <a:sym typeface="Orbitron"/>
              </a:rPr>
              <a:t>Analysis of Clustering Model</a:t>
            </a:r>
            <a:endParaRPr/>
          </a:p>
        </p:txBody>
      </p:sp>
      <p:sp>
        <p:nvSpPr>
          <p:cNvPr id="509" name="Google Shape;509;p58"/>
          <p:cNvSpPr txBox="1"/>
          <p:nvPr/>
        </p:nvSpPr>
        <p:spPr>
          <a:xfrm>
            <a:off x="623475" y="1724800"/>
            <a:ext cx="3592500" cy="2729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Kanit"/>
              <a:buChar char="●"/>
            </a:pPr>
            <a:r>
              <a:rPr lang="en" sz="2000">
                <a:solidFill>
                  <a:schemeClr val="dk1"/>
                </a:solidFill>
                <a:latin typeface="Kanit Light"/>
                <a:ea typeface="Kanit Light"/>
                <a:cs typeface="Kanit Light"/>
                <a:sym typeface="Kanit Light"/>
              </a:rPr>
              <a:t>Made clusters based on player engagement indicators</a:t>
            </a:r>
            <a:endParaRPr sz="2000">
              <a:solidFill>
                <a:schemeClr val="dk1"/>
              </a:solidFill>
              <a:latin typeface="Kanit Light"/>
              <a:ea typeface="Kanit Light"/>
              <a:cs typeface="Kanit Light"/>
              <a:sym typeface="Kanit Light"/>
            </a:endParaRPr>
          </a:p>
          <a:p>
            <a:pPr marL="457200" lvl="0" indent="-323850" algn="l" rtl="0">
              <a:lnSpc>
                <a:spcPct val="115000"/>
              </a:lnSpc>
              <a:spcBef>
                <a:spcPts val="0"/>
              </a:spcBef>
              <a:spcAft>
                <a:spcPts val="0"/>
              </a:spcAft>
              <a:buClr>
                <a:schemeClr val="dk1"/>
              </a:buClr>
              <a:buSzPts val="1500"/>
              <a:buFont typeface="Kanit"/>
              <a:buChar char="●"/>
            </a:pPr>
            <a:r>
              <a:rPr lang="en" sz="2000">
                <a:solidFill>
                  <a:schemeClr val="dk1"/>
                </a:solidFill>
                <a:latin typeface="Kanit Light"/>
                <a:ea typeface="Kanit Light"/>
                <a:cs typeface="Kanit Light"/>
                <a:sym typeface="Kanit Light"/>
              </a:rPr>
              <a:t>Useful to understand genre preferences for each group</a:t>
            </a:r>
            <a:endParaRPr sz="1500" b="1">
              <a:solidFill>
                <a:schemeClr val="dk1"/>
              </a:solidFill>
              <a:latin typeface="Kanit"/>
              <a:ea typeface="Kanit"/>
              <a:cs typeface="Kanit"/>
              <a:sym typeface="Kanit"/>
            </a:endParaRPr>
          </a:p>
        </p:txBody>
      </p:sp>
      <p:sp>
        <p:nvSpPr>
          <p:cNvPr id="510" name="Google Shape;510;p58"/>
          <p:cNvSpPr txBox="1"/>
          <p:nvPr/>
        </p:nvSpPr>
        <p:spPr>
          <a:xfrm>
            <a:off x="1219850" y="1170700"/>
            <a:ext cx="229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latin typeface="Orbitron"/>
                <a:ea typeface="Orbitron"/>
                <a:cs typeface="Orbitron"/>
                <a:sym typeface="Orbitron"/>
              </a:rPr>
              <a:t>Advantage</a:t>
            </a:r>
            <a:endParaRPr sz="800" u="sng"/>
          </a:p>
        </p:txBody>
      </p:sp>
      <p:sp>
        <p:nvSpPr>
          <p:cNvPr id="511" name="Google Shape;511;p58"/>
          <p:cNvSpPr txBox="1"/>
          <p:nvPr/>
        </p:nvSpPr>
        <p:spPr>
          <a:xfrm>
            <a:off x="5123350" y="1170700"/>
            <a:ext cx="2800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u="sng">
                <a:solidFill>
                  <a:schemeClr val="dk1"/>
                </a:solidFill>
                <a:latin typeface="Orbitron"/>
                <a:ea typeface="Orbitron"/>
                <a:cs typeface="Orbitron"/>
                <a:sym typeface="Orbitron"/>
              </a:rPr>
              <a:t>Disadvantage</a:t>
            </a:r>
            <a:endParaRPr sz="800" u="sng"/>
          </a:p>
        </p:txBody>
      </p:sp>
      <p:sp>
        <p:nvSpPr>
          <p:cNvPr id="512" name="Google Shape;512;p58"/>
          <p:cNvSpPr txBox="1"/>
          <p:nvPr/>
        </p:nvSpPr>
        <p:spPr>
          <a:xfrm>
            <a:off x="4439800" y="1724800"/>
            <a:ext cx="3989100" cy="2729400"/>
          </a:xfrm>
          <a:prstGeom prst="rect">
            <a:avLst/>
          </a:prstGeom>
          <a:noFill/>
          <a:ln>
            <a:noFill/>
          </a:ln>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chemeClr val="dk1"/>
              </a:buClr>
              <a:buSzPts val="1500"/>
              <a:buFont typeface="Kanit"/>
              <a:buChar char="●"/>
            </a:pPr>
            <a:r>
              <a:rPr lang="en" sz="2000">
                <a:solidFill>
                  <a:schemeClr val="dk1"/>
                </a:solidFill>
                <a:latin typeface="Kanit Light"/>
                <a:ea typeface="Kanit Light"/>
                <a:cs typeface="Kanit Light"/>
                <a:sym typeface="Kanit Light"/>
              </a:rPr>
              <a:t>Inaccurate/unclear predictions for which genres will make the game popular</a:t>
            </a:r>
            <a:endParaRPr sz="2000">
              <a:solidFill>
                <a:schemeClr val="dk1"/>
              </a:solidFill>
              <a:latin typeface="Kanit Light"/>
              <a:ea typeface="Kanit Light"/>
              <a:cs typeface="Kanit Light"/>
              <a:sym typeface="Kanit Light"/>
            </a:endParaRPr>
          </a:p>
          <a:p>
            <a:pPr marL="457200" lvl="0" indent="-355600" algn="l" rtl="0">
              <a:lnSpc>
                <a:spcPct val="115000"/>
              </a:lnSpc>
              <a:spcBef>
                <a:spcPts val="0"/>
              </a:spcBef>
              <a:spcAft>
                <a:spcPts val="0"/>
              </a:spcAft>
              <a:buClr>
                <a:schemeClr val="dk1"/>
              </a:buClr>
              <a:buSzPts val="2000"/>
              <a:buFont typeface="Kanit Light"/>
              <a:buChar char="●"/>
            </a:pPr>
            <a:r>
              <a:rPr lang="en" sz="2000">
                <a:solidFill>
                  <a:schemeClr val="dk1"/>
                </a:solidFill>
                <a:latin typeface="Kanit Light"/>
                <a:ea typeface="Kanit Light"/>
                <a:cs typeface="Kanit Light"/>
                <a:sym typeface="Kanit Light"/>
              </a:rPr>
              <a:t>Challenging to evaluate the effectiveness of this model to predict popular game genre</a:t>
            </a:r>
            <a:endParaRPr sz="2000">
              <a:solidFill>
                <a:schemeClr val="dk1"/>
              </a:solidFill>
              <a:latin typeface="Kanit Light"/>
              <a:ea typeface="Kanit Light"/>
              <a:cs typeface="Kanit Light"/>
              <a:sym typeface="Kanit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518" name="Google Shape;518;p59"/>
          <p:cNvSpPr txBox="1"/>
          <p:nvPr/>
        </p:nvSpPr>
        <p:spPr>
          <a:xfrm>
            <a:off x="715100" y="1176975"/>
            <a:ext cx="7824300" cy="3431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Font typeface="Kanit Light"/>
              <a:buChar char="●"/>
            </a:pPr>
            <a:r>
              <a:rPr lang="en" sz="2400">
                <a:solidFill>
                  <a:schemeClr val="dk1"/>
                </a:solidFill>
                <a:latin typeface="Kanit Light"/>
                <a:ea typeface="Kanit Light"/>
                <a:cs typeface="Kanit Light"/>
                <a:sym typeface="Kanit Light"/>
              </a:rPr>
              <a:t>Logistic Regression was used to predict what content in games (From TF-IDF features of Summary of the games) belongs to which category of popularity (High, Moderate and Low)</a:t>
            </a:r>
            <a:endParaRPr sz="2400">
              <a:solidFill>
                <a:schemeClr val="dk1"/>
              </a:solidFill>
              <a:latin typeface="Kanit Light"/>
              <a:ea typeface="Kanit Light"/>
              <a:cs typeface="Kanit Light"/>
              <a:sym typeface="Kanit Light"/>
            </a:endParaRPr>
          </a:p>
          <a:p>
            <a:pPr marL="457200" lvl="0" indent="-381000" algn="l" rtl="0">
              <a:spcBef>
                <a:spcPts val="0"/>
              </a:spcBef>
              <a:spcAft>
                <a:spcPts val="0"/>
              </a:spcAft>
              <a:buClr>
                <a:schemeClr val="dk1"/>
              </a:buClr>
              <a:buSzPts val="2400"/>
              <a:buFont typeface="Kanit"/>
              <a:buChar char="●"/>
            </a:pPr>
            <a:r>
              <a:rPr lang="en" sz="2400">
                <a:solidFill>
                  <a:schemeClr val="dk1"/>
                </a:solidFill>
                <a:latin typeface="Kanit"/>
                <a:ea typeface="Kanit"/>
                <a:cs typeface="Kanit"/>
                <a:sym typeface="Kanit"/>
              </a:rPr>
              <a:t>Class-wise metrics, ROC Curve(assess the model's ability to correctly classify true positives while minimizing false positives.) and  Precision-Recall Curve was used to visual and evaluate the performance of the model</a:t>
            </a:r>
            <a:endParaRPr sz="2400">
              <a:solidFill>
                <a:schemeClr val="dk1"/>
              </a:solidFill>
              <a:latin typeface="Kanit Light"/>
              <a:ea typeface="Kanit Light"/>
              <a:cs typeface="Kanit Light"/>
              <a:sym typeface="Kanit Light"/>
            </a:endParaRPr>
          </a:p>
          <a:p>
            <a:pPr marL="457200" lvl="0" indent="0" algn="l" rtl="0">
              <a:spcBef>
                <a:spcPts val="0"/>
              </a:spcBef>
              <a:spcAft>
                <a:spcPts val="0"/>
              </a:spcAft>
              <a:buNone/>
            </a:pPr>
            <a:endParaRPr sz="1800">
              <a:solidFill>
                <a:schemeClr val="dk1"/>
              </a:solidFill>
              <a:latin typeface="Kanit Light"/>
              <a:ea typeface="Kanit Light"/>
              <a:cs typeface="Kanit Light"/>
              <a:sym typeface="Kanit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Logistics Regression Performance</a:t>
            </a:r>
            <a:endParaRPr/>
          </a:p>
        </p:txBody>
      </p:sp>
      <p:pic>
        <p:nvPicPr>
          <p:cNvPr id="524" name="Google Shape;524;p60"/>
          <p:cNvPicPr preferRelativeResize="0"/>
          <p:nvPr/>
        </p:nvPicPr>
        <p:blipFill rotWithShape="1">
          <a:blip r:embed="rId3">
            <a:alphaModFix/>
          </a:blip>
          <a:srcRect r="20095"/>
          <a:stretch/>
        </p:blipFill>
        <p:spPr>
          <a:xfrm>
            <a:off x="715100" y="2143225"/>
            <a:ext cx="3752675" cy="2271950"/>
          </a:xfrm>
          <a:prstGeom prst="rect">
            <a:avLst/>
          </a:prstGeom>
          <a:noFill/>
          <a:ln>
            <a:noFill/>
          </a:ln>
        </p:spPr>
      </p:pic>
      <p:pic>
        <p:nvPicPr>
          <p:cNvPr id="525" name="Google Shape;525;p60"/>
          <p:cNvPicPr preferRelativeResize="0"/>
          <p:nvPr/>
        </p:nvPicPr>
        <p:blipFill>
          <a:blip r:embed="rId4">
            <a:alphaModFix/>
          </a:blip>
          <a:stretch>
            <a:fillRect/>
          </a:stretch>
        </p:blipFill>
        <p:spPr>
          <a:xfrm>
            <a:off x="715100" y="1218525"/>
            <a:ext cx="3752675" cy="723900"/>
          </a:xfrm>
          <a:prstGeom prst="rect">
            <a:avLst/>
          </a:prstGeom>
          <a:noFill/>
          <a:ln>
            <a:noFill/>
          </a:ln>
        </p:spPr>
      </p:pic>
      <p:sp>
        <p:nvSpPr>
          <p:cNvPr id="526" name="Google Shape;526;p60"/>
          <p:cNvSpPr txBox="1"/>
          <p:nvPr/>
        </p:nvSpPr>
        <p:spPr>
          <a:xfrm>
            <a:off x="4467775" y="1218525"/>
            <a:ext cx="4258500" cy="3210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Kanit"/>
              <a:buChar char="●"/>
            </a:pPr>
            <a:r>
              <a:rPr lang="en" sz="1700">
                <a:solidFill>
                  <a:schemeClr val="dk1"/>
                </a:solidFill>
                <a:latin typeface="Kanit"/>
                <a:ea typeface="Kanit"/>
                <a:cs typeface="Kanit"/>
                <a:sym typeface="Kanit"/>
              </a:rPr>
              <a:t>Overall, Model shows decent performance in accurately predicting the popularity categories of video games based on their summary text with Precision=0.84</a:t>
            </a:r>
            <a:endParaRPr sz="1700">
              <a:solidFill>
                <a:schemeClr val="dk1"/>
              </a:solidFill>
              <a:latin typeface="Kanit"/>
              <a:ea typeface="Kanit"/>
              <a:cs typeface="Kanit"/>
              <a:sym typeface="Kanit"/>
            </a:endParaRPr>
          </a:p>
          <a:p>
            <a:pPr marL="457200" lvl="0" indent="-336550" algn="l" rtl="0">
              <a:spcBef>
                <a:spcPts val="0"/>
              </a:spcBef>
              <a:spcAft>
                <a:spcPts val="0"/>
              </a:spcAft>
              <a:buClr>
                <a:schemeClr val="dk1"/>
              </a:buClr>
              <a:buSzPts val="1700"/>
              <a:buFont typeface="Kanit"/>
              <a:buChar char="●"/>
            </a:pPr>
            <a:r>
              <a:rPr lang="en" sz="1700">
                <a:solidFill>
                  <a:schemeClr val="dk1"/>
                </a:solidFill>
                <a:latin typeface="Kanit"/>
                <a:ea typeface="Kanit"/>
                <a:cs typeface="Kanit"/>
                <a:sym typeface="Kanit"/>
              </a:rPr>
              <a:t>A weighted score=0.84 for all metrics indicates that model's predictions are accurate and reliable for the dataset as a whole, taking into account the distribution of instances (due to class imbalance) across different popularity categories.</a:t>
            </a:r>
            <a:endParaRPr sz="2400">
              <a:solidFill>
                <a:schemeClr val="dk1"/>
              </a:solidFill>
              <a:latin typeface="Kanit Light"/>
              <a:ea typeface="Kanit Light"/>
              <a:cs typeface="Kanit Light"/>
              <a:sym typeface="Kanit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Logistics Regression Performance</a:t>
            </a:r>
            <a:endParaRPr/>
          </a:p>
        </p:txBody>
      </p:sp>
      <p:sp>
        <p:nvSpPr>
          <p:cNvPr id="532" name="Google Shape;532;p61"/>
          <p:cNvSpPr txBox="1"/>
          <p:nvPr/>
        </p:nvSpPr>
        <p:spPr>
          <a:xfrm>
            <a:off x="4467775" y="1218525"/>
            <a:ext cx="4258500" cy="3210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Kanit"/>
              <a:buChar char="●"/>
            </a:pPr>
            <a:r>
              <a:rPr lang="en" sz="2000">
                <a:solidFill>
                  <a:schemeClr val="dk1"/>
                </a:solidFill>
                <a:latin typeface="Kanit"/>
                <a:ea typeface="Kanit"/>
                <a:cs typeface="Kanit"/>
                <a:sym typeface="Kanit"/>
              </a:rPr>
              <a:t>Accesses the model's ability to correctly classify true positives while minimizing false positives.</a:t>
            </a:r>
            <a:endParaRPr sz="2000">
              <a:solidFill>
                <a:schemeClr val="dk1"/>
              </a:solidFill>
              <a:latin typeface="Kanit"/>
              <a:ea typeface="Kanit"/>
              <a:cs typeface="Kanit"/>
              <a:sym typeface="Kanit"/>
            </a:endParaRPr>
          </a:p>
          <a:p>
            <a:pPr marL="457200" lvl="0" indent="-355600" algn="l" rtl="0">
              <a:spcBef>
                <a:spcPts val="0"/>
              </a:spcBef>
              <a:spcAft>
                <a:spcPts val="0"/>
              </a:spcAft>
              <a:buClr>
                <a:schemeClr val="dk1"/>
              </a:buClr>
              <a:buSzPts val="2000"/>
              <a:buFont typeface="Kanit"/>
              <a:buChar char="●"/>
            </a:pPr>
            <a:r>
              <a:rPr lang="en" sz="2000">
                <a:solidFill>
                  <a:schemeClr val="dk1"/>
                </a:solidFill>
                <a:latin typeface="Kanit"/>
                <a:ea typeface="Kanit"/>
                <a:cs typeface="Kanit"/>
                <a:sym typeface="Kanit"/>
              </a:rPr>
              <a:t>High AUC scores</a:t>
            </a:r>
            <a:endParaRPr sz="2000">
              <a:solidFill>
                <a:schemeClr val="dk1"/>
              </a:solidFill>
              <a:latin typeface="Kanit"/>
              <a:ea typeface="Kanit"/>
              <a:cs typeface="Kanit"/>
              <a:sym typeface="Kanit"/>
            </a:endParaRPr>
          </a:p>
          <a:p>
            <a:pPr marL="457200" lvl="0" indent="-355600" algn="l" rtl="0">
              <a:spcBef>
                <a:spcPts val="0"/>
              </a:spcBef>
              <a:spcAft>
                <a:spcPts val="0"/>
              </a:spcAft>
              <a:buClr>
                <a:schemeClr val="dk1"/>
              </a:buClr>
              <a:buSzPts val="2000"/>
              <a:buFont typeface="Kanit"/>
              <a:buChar char="●"/>
            </a:pPr>
            <a:r>
              <a:rPr lang="en" sz="2000">
                <a:solidFill>
                  <a:schemeClr val="dk1"/>
                </a:solidFill>
                <a:latin typeface="Kanit"/>
                <a:ea typeface="Kanit"/>
                <a:cs typeface="Kanit"/>
                <a:sym typeface="Kanit"/>
              </a:rPr>
              <a:t>It indicates that the model can effectively separate high popularity games from other 2 clusters</a:t>
            </a:r>
            <a:endParaRPr sz="2000">
              <a:solidFill>
                <a:schemeClr val="dk1"/>
              </a:solidFill>
              <a:latin typeface="Kanit"/>
              <a:ea typeface="Kanit"/>
              <a:cs typeface="Kanit"/>
              <a:sym typeface="Kanit"/>
            </a:endParaRPr>
          </a:p>
        </p:txBody>
      </p:sp>
      <p:pic>
        <p:nvPicPr>
          <p:cNvPr id="533" name="Google Shape;533;p61"/>
          <p:cNvPicPr preferRelativeResize="0"/>
          <p:nvPr/>
        </p:nvPicPr>
        <p:blipFill rotWithShape="1">
          <a:blip r:embed="rId3">
            <a:alphaModFix/>
          </a:blip>
          <a:srcRect l="4741" r="15564"/>
          <a:stretch/>
        </p:blipFill>
        <p:spPr>
          <a:xfrm>
            <a:off x="576200" y="1322475"/>
            <a:ext cx="3949296" cy="3106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Logistics Regression Performance</a:t>
            </a:r>
            <a:endParaRPr/>
          </a:p>
        </p:txBody>
      </p:sp>
      <p:sp>
        <p:nvSpPr>
          <p:cNvPr id="539" name="Google Shape;539;p62"/>
          <p:cNvSpPr txBox="1"/>
          <p:nvPr/>
        </p:nvSpPr>
        <p:spPr>
          <a:xfrm>
            <a:off x="4467775" y="1218525"/>
            <a:ext cx="4258500" cy="3210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1"/>
              </a:buClr>
              <a:buSzPts val="2200"/>
              <a:buFont typeface="Kanit"/>
              <a:buChar char="●"/>
            </a:pPr>
            <a:r>
              <a:rPr lang="en" sz="2200">
                <a:solidFill>
                  <a:schemeClr val="dk1"/>
                </a:solidFill>
                <a:latin typeface="Kanit"/>
                <a:ea typeface="Kanit"/>
                <a:cs typeface="Kanit"/>
                <a:sym typeface="Kanit"/>
              </a:rPr>
              <a:t>A precision-recall curve with this shape shows model is capable of making trade-offs between precision and recall</a:t>
            </a:r>
            <a:endParaRPr sz="2200">
              <a:solidFill>
                <a:schemeClr val="dk1"/>
              </a:solidFill>
              <a:latin typeface="Kanit"/>
              <a:ea typeface="Kanit"/>
              <a:cs typeface="Kanit"/>
              <a:sym typeface="Kanit"/>
            </a:endParaRPr>
          </a:p>
          <a:p>
            <a:pPr marL="457200" lvl="0" indent="-368300" algn="l" rtl="0">
              <a:spcBef>
                <a:spcPts val="0"/>
              </a:spcBef>
              <a:spcAft>
                <a:spcPts val="0"/>
              </a:spcAft>
              <a:buClr>
                <a:schemeClr val="dk1"/>
              </a:buClr>
              <a:buSzPts val="2200"/>
              <a:buFont typeface="Kanit"/>
              <a:buChar char="●"/>
            </a:pPr>
            <a:r>
              <a:rPr lang="en" sz="2200">
                <a:solidFill>
                  <a:schemeClr val="dk1"/>
                </a:solidFill>
                <a:latin typeface="Kanit"/>
                <a:ea typeface="Kanit"/>
                <a:cs typeface="Kanit"/>
                <a:sym typeface="Kanit"/>
              </a:rPr>
              <a:t>Model is flexible and adaptable  according to the needs of  the application.</a:t>
            </a:r>
            <a:endParaRPr sz="2200">
              <a:solidFill>
                <a:schemeClr val="dk1"/>
              </a:solidFill>
              <a:latin typeface="Kanit"/>
              <a:ea typeface="Kanit"/>
              <a:cs typeface="Kanit"/>
              <a:sym typeface="Kanit"/>
            </a:endParaRPr>
          </a:p>
        </p:txBody>
      </p:sp>
      <p:pic>
        <p:nvPicPr>
          <p:cNvPr id="540" name="Google Shape;540;p62"/>
          <p:cNvPicPr preferRelativeResize="0"/>
          <p:nvPr/>
        </p:nvPicPr>
        <p:blipFill>
          <a:blip r:embed="rId3">
            <a:alphaModFix/>
          </a:blip>
          <a:stretch>
            <a:fillRect/>
          </a:stretch>
        </p:blipFill>
        <p:spPr>
          <a:xfrm>
            <a:off x="495300" y="1274675"/>
            <a:ext cx="4064675" cy="3098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10 Features Predicted</a:t>
            </a:r>
            <a:endParaRPr/>
          </a:p>
        </p:txBody>
      </p:sp>
      <p:pic>
        <p:nvPicPr>
          <p:cNvPr id="546" name="Google Shape;546;p63"/>
          <p:cNvPicPr preferRelativeResize="0"/>
          <p:nvPr/>
        </p:nvPicPr>
        <p:blipFill rotWithShape="1">
          <a:blip r:embed="rId3">
            <a:alphaModFix/>
          </a:blip>
          <a:srcRect l="17833" t="7766" r="30625"/>
          <a:stretch/>
        </p:blipFill>
        <p:spPr>
          <a:xfrm>
            <a:off x="720000" y="1270475"/>
            <a:ext cx="2156400" cy="2178725"/>
          </a:xfrm>
          <a:prstGeom prst="rect">
            <a:avLst/>
          </a:prstGeom>
          <a:noFill/>
          <a:ln>
            <a:noFill/>
          </a:ln>
        </p:spPr>
      </p:pic>
      <p:pic>
        <p:nvPicPr>
          <p:cNvPr id="547" name="Google Shape;547;p63"/>
          <p:cNvPicPr preferRelativeResize="0"/>
          <p:nvPr/>
        </p:nvPicPr>
        <p:blipFill rotWithShape="1">
          <a:blip r:embed="rId4">
            <a:alphaModFix/>
          </a:blip>
          <a:srcRect l="18145" t="7433" r="32877"/>
          <a:stretch/>
        </p:blipFill>
        <p:spPr>
          <a:xfrm>
            <a:off x="3094600" y="1270475"/>
            <a:ext cx="2202899" cy="2178725"/>
          </a:xfrm>
          <a:prstGeom prst="rect">
            <a:avLst/>
          </a:prstGeom>
          <a:noFill/>
          <a:ln>
            <a:noFill/>
          </a:ln>
        </p:spPr>
      </p:pic>
      <p:pic>
        <p:nvPicPr>
          <p:cNvPr id="548" name="Google Shape;548;p63"/>
          <p:cNvPicPr preferRelativeResize="0"/>
          <p:nvPr/>
        </p:nvPicPr>
        <p:blipFill rotWithShape="1">
          <a:blip r:embed="rId5">
            <a:alphaModFix/>
          </a:blip>
          <a:srcRect l="12919" t="11300" r="22932"/>
          <a:stretch/>
        </p:blipFill>
        <p:spPr>
          <a:xfrm>
            <a:off x="5567650" y="1270475"/>
            <a:ext cx="3059484" cy="2178725"/>
          </a:xfrm>
          <a:prstGeom prst="rect">
            <a:avLst/>
          </a:prstGeom>
          <a:noFill/>
          <a:ln>
            <a:noFill/>
          </a:ln>
        </p:spPr>
      </p:pic>
      <p:sp>
        <p:nvSpPr>
          <p:cNvPr id="549" name="Google Shape;549;p63"/>
          <p:cNvSpPr txBox="1"/>
          <p:nvPr/>
        </p:nvSpPr>
        <p:spPr>
          <a:xfrm>
            <a:off x="715100" y="3504525"/>
            <a:ext cx="8032200" cy="1465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Kanit Light"/>
              <a:buChar char="●"/>
            </a:pPr>
            <a:r>
              <a:rPr lang="en" sz="1500">
                <a:solidFill>
                  <a:schemeClr val="dk1"/>
                </a:solidFill>
                <a:latin typeface="Kanit Light"/>
                <a:ea typeface="Kanit Light"/>
                <a:cs typeface="Kanit Light"/>
                <a:sym typeface="Kanit Light"/>
              </a:rPr>
              <a:t>These are the words that are mostly associated to the game respectively in each classes</a:t>
            </a:r>
            <a:endParaRPr sz="1500">
              <a:solidFill>
                <a:schemeClr val="dk1"/>
              </a:solidFill>
              <a:latin typeface="Kanit Light"/>
              <a:ea typeface="Kanit Light"/>
              <a:cs typeface="Kanit Light"/>
              <a:sym typeface="Kanit Light"/>
            </a:endParaRPr>
          </a:p>
          <a:p>
            <a:pPr marL="457200" lvl="0" indent="-323850" algn="l" rtl="0">
              <a:spcBef>
                <a:spcPts val="0"/>
              </a:spcBef>
              <a:spcAft>
                <a:spcPts val="0"/>
              </a:spcAft>
              <a:buClr>
                <a:schemeClr val="dk1"/>
              </a:buClr>
              <a:buSzPts val="1500"/>
              <a:buFont typeface="Kanit Light"/>
              <a:buChar char="●"/>
            </a:pPr>
            <a:r>
              <a:rPr lang="en" sz="1500">
                <a:solidFill>
                  <a:schemeClr val="dk1"/>
                </a:solidFill>
                <a:latin typeface="Kanit Light"/>
                <a:ea typeface="Kanit Light"/>
                <a:cs typeface="Kanit Light"/>
                <a:sym typeface="Kanit Light"/>
              </a:rPr>
              <a:t>For example, we can infer that games with yakuza content are most likely going to be unpopular while games with perhaps witcher content are most likely to be popular</a:t>
            </a:r>
            <a:endParaRPr sz="1500">
              <a:solidFill>
                <a:schemeClr val="dk1"/>
              </a:solidFill>
              <a:latin typeface="Kanit Light"/>
              <a:ea typeface="Kanit Light"/>
              <a:cs typeface="Kanit Light"/>
              <a:sym typeface="Kanit Light"/>
            </a:endParaRPr>
          </a:p>
          <a:p>
            <a:pPr marL="457200" lvl="0" indent="-323850" algn="l" rtl="0">
              <a:spcBef>
                <a:spcPts val="0"/>
              </a:spcBef>
              <a:spcAft>
                <a:spcPts val="0"/>
              </a:spcAft>
              <a:buClr>
                <a:schemeClr val="dk1"/>
              </a:buClr>
              <a:buSzPts val="1500"/>
              <a:buFont typeface="Kanit Light"/>
              <a:buChar char="●"/>
            </a:pPr>
            <a:r>
              <a:rPr lang="en" sz="1500">
                <a:solidFill>
                  <a:schemeClr val="dk1"/>
                </a:solidFill>
                <a:latin typeface="Kanit Light"/>
                <a:ea typeface="Kanit Light"/>
                <a:cs typeface="Kanit Light"/>
                <a:sym typeface="Kanit Light"/>
              </a:rPr>
              <a:t>We can gain a deeper understanding by identifying the genres that are associated with the top 10 features in high popularity class</a:t>
            </a:r>
            <a:endParaRPr sz="1500">
              <a:solidFill>
                <a:schemeClr val="dk1"/>
              </a:solidFill>
              <a:latin typeface="Kanit Light"/>
              <a:ea typeface="Kanit Light"/>
              <a:cs typeface="Kanit Light"/>
              <a:sym typeface="Kanit Light"/>
            </a:endParaRPr>
          </a:p>
        </p:txBody>
      </p:sp>
      <p:sp>
        <p:nvSpPr>
          <p:cNvPr id="550" name="Google Shape;550;p63"/>
          <p:cNvSpPr/>
          <p:nvPr/>
        </p:nvSpPr>
        <p:spPr>
          <a:xfrm>
            <a:off x="909600" y="1511050"/>
            <a:ext cx="620100" cy="1578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51" name="Google Shape;551;p63"/>
          <p:cNvSpPr/>
          <p:nvPr/>
        </p:nvSpPr>
        <p:spPr>
          <a:xfrm>
            <a:off x="1517600" y="1231375"/>
            <a:ext cx="1306800" cy="2190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Filter Dataframe accordingly</a:t>
            </a:r>
            <a:endParaRPr/>
          </a:p>
        </p:txBody>
      </p:sp>
      <p:pic>
        <p:nvPicPr>
          <p:cNvPr id="557" name="Google Shape;557;p64"/>
          <p:cNvPicPr preferRelativeResize="0"/>
          <p:nvPr/>
        </p:nvPicPr>
        <p:blipFill rotWithShape="1">
          <a:blip r:embed="rId3">
            <a:alphaModFix/>
          </a:blip>
          <a:srcRect b="13978"/>
          <a:stretch/>
        </p:blipFill>
        <p:spPr>
          <a:xfrm>
            <a:off x="1461625" y="1080075"/>
            <a:ext cx="5809358" cy="3434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9"/>
          <p:cNvSpPr txBox="1">
            <a:spLocks noGrp="1"/>
          </p:cNvSpPr>
          <p:nvPr>
            <p:ph type="title"/>
          </p:nvPr>
        </p:nvSpPr>
        <p:spPr>
          <a:xfrm>
            <a:off x="1518600" y="1709850"/>
            <a:ext cx="6106800" cy="17238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5000"/>
              <a:t>Practical</a:t>
            </a:r>
            <a:endParaRPr sz="5000"/>
          </a:p>
          <a:p>
            <a:pPr marL="0" lvl="0" indent="0" algn="ctr" rtl="0">
              <a:spcBef>
                <a:spcPts val="0"/>
              </a:spcBef>
              <a:spcAft>
                <a:spcPts val="0"/>
              </a:spcAft>
              <a:buNone/>
            </a:pPr>
            <a:r>
              <a:rPr lang="en" sz="5000"/>
              <a:t>Motivation</a:t>
            </a:r>
            <a:endParaRPr sz="5000"/>
          </a:p>
        </p:txBody>
      </p:sp>
      <p:grpSp>
        <p:nvGrpSpPr>
          <p:cNvPr id="237" name="Google Shape;237;p29"/>
          <p:cNvGrpSpPr/>
          <p:nvPr/>
        </p:nvGrpSpPr>
        <p:grpSpPr>
          <a:xfrm>
            <a:off x="7229775" y="947625"/>
            <a:ext cx="536998" cy="134100"/>
            <a:chOff x="7229775" y="947625"/>
            <a:chExt cx="536998" cy="134100"/>
          </a:xfrm>
        </p:grpSpPr>
        <p:sp>
          <p:nvSpPr>
            <p:cNvPr id="238" name="Google Shape;238;p2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39" name="Google Shape;239;p2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40" name="Google Shape;240;p2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41" name="Google Shape;241;p2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42" name="Google Shape;242;p29"/>
          <p:cNvGrpSpPr/>
          <p:nvPr/>
        </p:nvGrpSpPr>
        <p:grpSpPr>
          <a:xfrm>
            <a:off x="1061450" y="3804075"/>
            <a:ext cx="226500" cy="378950"/>
            <a:chOff x="7894100" y="3762250"/>
            <a:chExt cx="226500" cy="378950"/>
          </a:xfrm>
        </p:grpSpPr>
        <p:sp>
          <p:nvSpPr>
            <p:cNvPr id="243" name="Google Shape;243;p29"/>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44" name="Google Shape;244;p29"/>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45" name="Google Shape;245;p29"/>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of Variance (ANOVA)</a:t>
            </a:r>
            <a:endParaRPr/>
          </a:p>
        </p:txBody>
      </p:sp>
      <p:pic>
        <p:nvPicPr>
          <p:cNvPr id="563" name="Google Shape;563;p65"/>
          <p:cNvPicPr preferRelativeResize="0"/>
          <p:nvPr/>
        </p:nvPicPr>
        <p:blipFill>
          <a:blip r:embed="rId3">
            <a:alphaModFix/>
          </a:blip>
          <a:stretch>
            <a:fillRect/>
          </a:stretch>
        </p:blipFill>
        <p:spPr>
          <a:xfrm>
            <a:off x="609600" y="1253250"/>
            <a:ext cx="4038600" cy="3086100"/>
          </a:xfrm>
          <a:prstGeom prst="rect">
            <a:avLst/>
          </a:prstGeom>
          <a:noFill/>
          <a:ln>
            <a:noFill/>
          </a:ln>
        </p:spPr>
      </p:pic>
      <p:sp>
        <p:nvSpPr>
          <p:cNvPr id="564" name="Google Shape;564;p65"/>
          <p:cNvSpPr txBox="1"/>
          <p:nvPr/>
        </p:nvSpPr>
        <p:spPr>
          <a:xfrm>
            <a:off x="4746750" y="1127600"/>
            <a:ext cx="3876000" cy="34809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dk1"/>
              </a:buClr>
              <a:buSzPts val="1500"/>
              <a:buFont typeface="Kanit"/>
              <a:buChar char="●"/>
            </a:pPr>
            <a:r>
              <a:rPr lang="en" sz="1500">
                <a:solidFill>
                  <a:schemeClr val="dk1"/>
                </a:solidFill>
                <a:latin typeface="Kanit"/>
                <a:ea typeface="Kanit"/>
                <a:cs typeface="Kanit"/>
                <a:sym typeface="Kanit"/>
              </a:rPr>
              <a:t>We used Analysis of Variance (ANOVA) to first check if there is a possible relationship between the numerical variables and the genres of the games</a:t>
            </a:r>
            <a:endParaRPr sz="1500">
              <a:solidFill>
                <a:schemeClr val="dk1"/>
              </a:solidFill>
              <a:latin typeface="Kanit"/>
              <a:ea typeface="Kanit"/>
              <a:cs typeface="Kanit"/>
              <a:sym typeface="Kanit"/>
            </a:endParaRPr>
          </a:p>
          <a:p>
            <a:pPr marL="457200" lvl="0" indent="-323850" algn="l" rtl="0">
              <a:spcBef>
                <a:spcPts val="0"/>
              </a:spcBef>
              <a:spcAft>
                <a:spcPts val="0"/>
              </a:spcAft>
              <a:buClr>
                <a:schemeClr val="dk1"/>
              </a:buClr>
              <a:buSzPts val="1500"/>
              <a:buFont typeface="Kanit"/>
              <a:buChar char="●"/>
            </a:pPr>
            <a:r>
              <a:rPr lang="en" sz="1500">
                <a:solidFill>
                  <a:schemeClr val="dk1"/>
                </a:solidFill>
                <a:latin typeface="Kanit"/>
                <a:ea typeface="Kanit"/>
                <a:cs typeface="Kanit"/>
                <a:sym typeface="Kanit"/>
              </a:rPr>
              <a:t>In hypothesis testing, the significance level, often denoted by α (alpha), is typically set to 0.05.</a:t>
            </a:r>
            <a:endParaRPr sz="1500">
              <a:solidFill>
                <a:schemeClr val="dk1"/>
              </a:solidFill>
              <a:latin typeface="Kanit"/>
              <a:ea typeface="Kanit"/>
              <a:cs typeface="Kanit"/>
              <a:sym typeface="Kanit"/>
            </a:endParaRPr>
          </a:p>
          <a:p>
            <a:pPr marL="457200" lvl="0" indent="-323850" algn="l" rtl="0">
              <a:spcBef>
                <a:spcPts val="0"/>
              </a:spcBef>
              <a:spcAft>
                <a:spcPts val="0"/>
              </a:spcAft>
              <a:buClr>
                <a:schemeClr val="dk1"/>
              </a:buClr>
              <a:buSzPts val="1500"/>
              <a:buFont typeface="Kanit"/>
              <a:buChar char="●"/>
            </a:pPr>
            <a:r>
              <a:rPr lang="en" sz="1500">
                <a:solidFill>
                  <a:schemeClr val="dk1"/>
                </a:solidFill>
                <a:latin typeface="Kanit"/>
                <a:ea typeface="Kanit"/>
                <a:cs typeface="Kanit"/>
                <a:sym typeface="Kanit"/>
              </a:rPr>
              <a:t>Since the p-values o the all the variables are more than 0.05, these variables all have a possibles relationship with genres</a:t>
            </a:r>
            <a:endParaRPr sz="1500">
              <a:solidFill>
                <a:schemeClr val="dk1"/>
              </a:solidFill>
              <a:latin typeface="Kanit"/>
              <a:ea typeface="Kanit"/>
              <a:cs typeface="Kanit"/>
              <a:sym typeface="Kanit"/>
            </a:endParaRPr>
          </a:p>
          <a:p>
            <a:pPr marL="457200" lvl="0" indent="-323850" algn="l" rtl="0">
              <a:spcBef>
                <a:spcPts val="0"/>
              </a:spcBef>
              <a:spcAft>
                <a:spcPts val="0"/>
              </a:spcAft>
              <a:buClr>
                <a:schemeClr val="dk1"/>
              </a:buClr>
              <a:buSzPts val="1500"/>
              <a:buFont typeface="Kanit"/>
              <a:buChar char="●"/>
            </a:pPr>
            <a:r>
              <a:rPr lang="en" sz="1500">
                <a:solidFill>
                  <a:schemeClr val="dk1"/>
                </a:solidFill>
                <a:latin typeface="Kanit"/>
                <a:ea typeface="Kanit"/>
                <a:cs typeface="Kanit"/>
                <a:sym typeface="Kanit"/>
              </a:rPr>
              <a:t>Now we can use them to get the top 20 genres from  the filtered dataframe</a:t>
            </a:r>
            <a:endParaRPr sz="1150">
              <a:solidFill>
                <a:schemeClr val="dk1"/>
              </a:solidFill>
              <a:highlight>
                <a:srgbClr val="FFFFFF"/>
              </a:highlight>
              <a:latin typeface="Kanit"/>
              <a:ea typeface="Kanit"/>
              <a:cs typeface="Kanit"/>
              <a:sym typeface="Kanit"/>
            </a:endParaRPr>
          </a:p>
        </p:txBody>
      </p:sp>
      <p:sp>
        <p:nvSpPr>
          <p:cNvPr id="565" name="Google Shape;565;p65"/>
          <p:cNvSpPr/>
          <p:nvPr/>
        </p:nvSpPr>
        <p:spPr>
          <a:xfrm>
            <a:off x="642350" y="1561425"/>
            <a:ext cx="2358900" cy="244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6" name="Google Shape;566;p65"/>
          <p:cNvSpPr/>
          <p:nvPr/>
        </p:nvSpPr>
        <p:spPr>
          <a:xfrm>
            <a:off x="642350" y="3137400"/>
            <a:ext cx="2358900" cy="17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7" name="Google Shape;567;p65"/>
          <p:cNvSpPr/>
          <p:nvPr/>
        </p:nvSpPr>
        <p:spPr>
          <a:xfrm>
            <a:off x="642350" y="2349413"/>
            <a:ext cx="2358900" cy="176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568" name="Google Shape;568;p65"/>
          <p:cNvSpPr/>
          <p:nvPr/>
        </p:nvSpPr>
        <p:spPr>
          <a:xfrm>
            <a:off x="642350" y="3857825"/>
            <a:ext cx="2358900" cy="2442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Top 20 Genres </a:t>
            </a:r>
            <a:endParaRPr/>
          </a:p>
        </p:txBody>
      </p:sp>
      <p:pic>
        <p:nvPicPr>
          <p:cNvPr id="574" name="Google Shape;574;p66"/>
          <p:cNvPicPr preferRelativeResize="0"/>
          <p:nvPr/>
        </p:nvPicPr>
        <p:blipFill rotWithShape="1">
          <a:blip r:embed="rId3">
            <a:alphaModFix/>
          </a:blip>
          <a:srcRect l="10086" r="3847" b="65741"/>
          <a:stretch/>
        </p:blipFill>
        <p:spPr>
          <a:xfrm>
            <a:off x="808575" y="1152800"/>
            <a:ext cx="4249926" cy="2069450"/>
          </a:xfrm>
          <a:prstGeom prst="rect">
            <a:avLst/>
          </a:prstGeom>
          <a:noFill/>
          <a:ln>
            <a:noFill/>
          </a:ln>
        </p:spPr>
      </p:pic>
      <p:pic>
        <p:nvPicPr>
          <p:cNvPr id="575" name="Google Shape;575;p66"/>
          <p:cNvPicPr preferRelativeResize="0"/>
          <p:nvPr/>
        </p:nvPicPr>
        <p:blipFill>
          <a:blip r:embed="rId4">
            <a:alphaModFix/>
          </a:blip>
          <a:stretch>
            <a:fillRect/>
          </a:stretch>
        </p:blipFill>
        <p:spPr>
          <a:xfrm>
            <a:off x="808575" y="3324425"/>
            <a:ext cx="4249926" cy="1123950"/>
          </a:xfrm>
          <a:prstGeom prst="rect">
            <a:avLst/>
          </a:prstGeom>
          <a:noFill/>
          <a:ln>
            <a:noFill/>
          </a:ln>
        </p:spPr>
      </p:pic>
      <p:sp>
        <p:nvSpPr>
          <p:cNvPr id="576" name="Google Shape;576;p66"/>
          <p:cNvSpPr txBox="1"/>
          <p:nvPr/>
        </p:nvSpPr>
        <p:spPr>
          <a:xfrm>
            <a:off x="5245525" y="1017725"/>
            <a:ext cx="3449700" cy="3501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Kanit"/>
              <a:buChar char="●"/>
            </a:pPr>
            <a:r>
              <a:rPr lang="en" sz="1600">
                <a:solidFill>
                  <a:schemeClr val="dk1"/>
                </a:solidFill>
                <a:latin typeface="Kanit"/>
                <a:ea typeface="Kanit"/>
                <a:cs typeface="Kanit"/>
                <a:sym typeface="Kanit"/>
              </a:rPr>
              <a:t>Overlapping genre combinations </a:t>
            </a:r>
            <a:endParaRPr sz="1600">
              <a:solidFill>
                <a:schemeClr val="dk1"/>
              </a:solidFill>
              <a:latin typeface="Kanit"/>
              <a:ea typeface="Kanit"/>
              <a:cs typeface="Kanit"/>
              <a:sym typeface="Kanit"/>
            </a:endParaRPr>
          </a:p>
          <a:p>
            <a:pPr marL="457200" lvl="0" indent="-330200" algn="l" rtl="0">
              <a:spcBef>
                <a:spcPts val="0"/>
              </a:spcBef>
              <a:spcAft>
                <a:spcPts val="0"/>
              </a:spcAft>
              <a:buClr>
                <a:schemeClr val="dk1"/>
              </a:buClr>
              <a:buSzPts val="1600"/>
              <a:buFont typeface="Kanit"/>
              <a:buChar char="●"/>
            </a:pPr>
            <a:r>
              <a:rPr lang="en" sz="1600">
                <a:solidFill>
                  <a:schemeClr val="dk1"/>
                </a:solidFill>
                <a:latin typeface="Kanit"/>
                <a:ea typeface="Kanit"/>
                <a:cs typeface="Kanit"/>
                <a:sym typeface="Kanit"/>
              </a:rPr>
              <a:t>Can pinpoint the genres that consistently perform well across multiple metrics such as rating, interest, current playing and review count. </a:t>
            </a:r>
            <a:endParaRPr sz="1600">
              <a:solidFill>
                <a:schemeClr val="dk1"/>
              </a:solidFill>
              <a:latin typeface="Kanit"/>
              <a:ea typeface="Kanit"/>
              <a:cs typeface="Kanit"/>
              <a:sym typeface="Kanit"/>
            </a:endParaRPr>
          </a:p>
          <a:p>
            <a:pPr marL="457200" lvl="0" indent="-330200" algn="l" rtl="0">
              <a:spcBef>
                <a:spcPts val="0"/>
              </a:spcBef>
              <a:spcAft>
                <a:spcPts val="0"/>
              </a:spcAft>
              <a:buClr>
                <a:schemeClr val="dk1"/>
              </a:buClr>
              <a:buSzPts val="1600"/>
              <a:buFont typeface="Kanit"/>
              <a:buChar char="●"/>
            </a:pPr>
            <a:r>
              <a:rPr lang="en" sz="1600">
                <a:solidFill>
                  <a:schemeClr val="dk1"/>
                </a:solidFill>
                <a:latin typeface="Kanit"/>
                <a:ea typeface="Kanit"/>
                <a:cs typeface="Kanit"/>
                <a:sym typeface="Kanit"/>
              </a:rPr>
              <a:t>This approach allows me to focus on genre combinations that have a broad appeal and are likely to attract a diverse audience.</a:t>
            </a:r>
            <a:endParaRPr sz="1600">
              <a:solidFill>
                <a:schemeClr val="dk1"/>
              </a:solidFill>
              <a:latin typeface="Kanit Light"/>
              <a:ea typeface="Kanit Light"/>
              <a:cs typeface="Kanit Light"/>
              <a:sym typeface="Kanit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 Genre combinations</a:t>
            </a:r>
            <a:endParaRPr/>
          </a:p>
        </p:txBody>
      </p:sp>
      <p:pic>
        <p:nvPicPr>
          <p:cNvPr id="582" name="Google Shape;582;p67"/>
          <p:cNvPicPr preferRelativeResize="0"/>
          <p:nvPr/>
        </p:nvPicPr>
        <p:blipFill rotWithShape="1">
          <a:blip r:embed="rId3">
            <a:alphaModFix/>
          </a:blip>
          <a:srcRect t="52455"/>
          <a:stretch/>
        </p:blipFill>
        <p:spPr>
          <a:xfrm>
            <a:off x="1063225" y="1093850"/>
            <a:ext cx="6894325" cy="334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 Genre combinations</a:t>
            </a:r>
            <a:endParaRPr/>
          </a:p>
        </p:txBody>
      </p:sp>
      <p:sp>
        <p:nvSpPr>
          <p:cNvPr id="588" name="Google Shape;588;p68"/>
          <p:cNvSpPr txBox="1"/>
          <p:nvPr/>
        </p:nvSpPr>
        <p:spPr>
          <a:xfrm>
            <a:off x="545550" y="944975"/>
            <a:ext cx="8052900" cy="3771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Kanit"/>
              <a:buAutoNum type="arabicPeriod"/>
            </a:pPr>
            <a:r>
              <a:rPr lang="en" sz="2100">
                <a:solidFill>
                  <a:schemeClr val="lt2"/>
                </a:solidFill>
                <a:latin typeface="Kanit"/>
                <a:ea typeface="Kanit"/>
                <a:cs typeface="Kanit"/>
                <a:sym typeface="Kanit"/>
              </a:rPr>
              <a:t>[Adventure, Indie, RPG, Turn Based Strategy]</a:t>
            </a:r>
            <a:r>
              <a:rPr lang="en" sz="1800" b="1">
                <a:solidFill>
                  <a:schemeClr val="dk1"/>
                </a:solidFill>
                <a:latin typeface="Kanit"/>
                <a:ea typeface="Kanit"/>
                <a:cs typeface="Kanit"/>
                <a:sym typeface="Kanit"/>
              </a:rPr>
              <a:t>:</a:t>
            </a:r>
            <a:r>
              <a:rPr lang="en" sz="1800">
                <a:solidFill>
                  <a:schemeClr val="dk1"/>
                </a:solidFill>
                <a:latin typeface="Kanit"/>
                <a:ea typeface="Kanit"/>
                <a:cs typeface="Kanit"/>
                <a:sym typeface="Kanit"/>
              </a:rPr>
              <a:t> Games in this category typically offer players the opportunity to explore immersive worlds with player-driven choices. The Indie aspect suggests a game developed with creative freedom and unique artistic vision might lead to unique game mechanics.</a:t>
            </a:r>
            <a:endParaRPr sz="1800">
              <a:solidFill>
                <a:schemeClr val="dk1"/>
              </a:solidFill>
              <a:latin typeface="Kanit"/>
              <a:ea typeface="Kanit"/>
              <a:cs typeface="Kanit"/>
              <a:sym typeface="Kanit"/>
            </a:endParaRPr>
          </a:p>
          <a:p>
            <a:pPr marL="457200" lvl="0" indent="0" algn="l" rtl="0">
              <a:spcBef>
                <a:spcPts val="0"/>
              </a:spcBef>
              <a:spcAft>
                <a:spcPts val="0"/>
              </a:spcAft>
              <a:buNone/>
            </a:pPr>
            <a:endParaRPr sz="1800">
              <a:solidFill>
                <a:schemeClr val="dk1"/>
              </a:solidFill>
              <a:latin typeface="Kanit"/>
              <a:ea typeface="Kanit"/>
              <a:cs typeface="Kanit"/>
              <a:sym typeface="Kanit"/>
            </a:endParaRPr>
          </a:p>
          <a:p>
            <a:pPr marL="457200" lvl="0" indent="-342900" algn="l" rtl="0">
              <a:spcBef>
                <a:spcPts val="0"/>
              </a:spcBef>
              <a:spcAft>
                <a:spcPts val="0"/>
              </a:spcAft>
              <a:buClr>
                <a:schemeClr val="dk1"/>
              </a:buClr>
              <a:buSzPts val="1800"/>
              <a:buFont typeface="Kanit"/>
              <a:buAutoNum type="arabicPeriod"/>
            </a:pPr>
            <a:r>
              <a:rPr lang="en" sz="2100">
                <a:solidFill>
                  <a:schemeClr val="lt2"/>
                </a:solidFill>
                <a:latin typeface="Kanit"/>
                <a:ea typeface="Kanit"/>
                <a:cs typeface="Kanit"/>
                <a:sym typeface="Kanit"/>
              </a:rPr>
              <a:t>[Adventure, Brawler, RPG, simulator]</a:t>
            </a:r>
            <a:r>
              <a:rPr lang="en" sz="1800">
                <a:solidFill>
                  <a:schemeClr val="dk1"/>
                </a:solidFill>
                <a:latin typeface="Kanit"/>
                <a:ea typeface="Kanit"/>
                <a:cs typeface="Kanit"/>
                <a:sym typeface="Kanit"/>
              </a:rPr>
              <a:t>: Games in this category offer a mix of dynamic gameplay, narrative depth, and realistic simulation</a:t>
            </a:r>
            <a:endParaRPr sz="1800">
              <a:solidFill>
                <a:schemeClr val="dk1"/>
              </a:solidFill>
              <a:latin typeface="Kanit"/>
              <a:ea typeface="Kanit"/>
              <a:cs typeface="Kanit"/>
              <a:sym typeface="Kanit"/>
            </a:endParaRPr>
          </a:p>
          <a:p>
            <a:pPr marL="457200" lvl="0" indent="0" algn="l" rtl="0">
              <a:spcBef>
                <a:spcPts val="0"/>
              </a:spcBef>
              <a:spcAft>
                <a:spcPts val="0"/>
              </a:spcAft>
              <a:buNone/>
            </a:pPr>
            <a:endParaRPr sz="1800">
              <a:solidFill>
                <a:schemeClr val="dk1"/>
              </a:solidFill>
              <a:latin typeface="Kanit"/>
              <a:ea typeface="Kanit"/>
              <a:cs typeface="Kanit"/>
              <a:sym typeface="Kanit"/>
            </a:endParaRPr>
          </a:p>
          <a:p>
            <a:pPr marL="457200" lvl="0" indent="-342900" algn="l" rtl="0">
              <a:spcBef>
                <a:spcPts val="0"/>
              </a:spcBef>
              <a:spcAft>
                <a:spcPts val="0"/>
              </a:spcAft>
              <a:buClr>
                <a:schemeClr val="dk1"/>
              </a:buClr>
              <a:buSzPts val="1800"/>
              <a:buFont typeface="Kanit"/>
              <a:buAutoNum type="arabicPeriod"/>
            </a:pPr>
            <a:r>
              <a:rPr lang="en" sz="2100">
                <a:solidFill>
                  <a:schemeClr val="lt2"/>
                </a:solidFill>
                <a:latin typeface="Kanit"/>
                <a:ea typeface="Kanit"/>
                <a:cs typeface="Kanit"/>
                <a:sym typeface="Kanit"/>
              </a:rPr>
              <a:t>[Arcade, RPG, Visual Novel, simulator]</a:t>
            </a:r>
            <a:r>
              <a:rPr lang="en" sz="1800">
                <a:solidFill>
                  <a:schemeClr val="dk1"/>
                </a:solidFill>
                <a:latin typeface="Kanit"/>
                <a:ea typeface="Kanit"/>
                <a:cs typeface="Kanit"/>
                <a:sym typeface="Kanit"/>
              </a:rPr>
              <a:t>:  Games featuring these elements offer a blend of nostalgic arcade fun, rich storytelling, and immersive simulation, appealing to players looking for diverse and engaging gaming experiences.</a:t>
            </a:r>
            <a:endParaRPr sz="1450">
              <a:solidFill>
                <a:schemeClr val="dk1"/>
              </a:solidFill>
              <a:highlight>
                <a:srgbClr val="FFFFFF"/>
              </a:highlight>
              <a:latin typeface="Kanit"/>
              <a:ea typeface="Kanit"/>
              <a:cs typeface="Kanit"/>
              <a:sym typeface="Kanit"/>
            </a:endParaRPr>
          </a:p>
          <a:p>
            <a:pPr marL="0" lvl="0" indent="0" algn="l" rtl="0">
              <a:spcBef>
                <a:spcPts val="0"/>
              </a:spcBef>
              <a:spcAft>
                <a:spcPts val="0"/>
              </a:spcAft>
              <a:buNone/>
            </a:pPr>
            <a:endParaRPr sz="1200">
              <a:solidFill>
                <a:schemeClr val="dk1"/>
              </a:solidFill>
              <a:latin typeface="Kanit Light"/>
              <a:ea typeface="Kanit Light"/>
              <a:cs typeface="Kanit Light"/>
              <a:sym typeface="Kanit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9"/>
          <p:cNvSpPr txBox="1">
            <a:spLocks noGrp="1"/>
          </p:cNvSpPr>
          <p:nvPr>
            <p:ph type="title"/>
          </p:nvPr>
        </p:nvSpPr>
        <p:spPr>
          <a:xfrm>
            <a:off x="1518600" y="2094600"/>
            <a:ext cx="6106800" cy="9543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5000"/>
              <a:t>Conclusion</a:t>
            </a:r>
            <a:endParaRPr sz="5000"/>
          </a:p>
        </p:txBody>
      </p:sp>
      <p:grpSp>
        <p:nvGrpSpPr>
          <p:cNvPr id="594" name="Google Shape;594;p69"/>
          <p:cNvGrpSpPr/>
          <p:nvPr/>
        </p:nvGrpSpPr>
        <p:grpSpPr>
          <a:xfrm>
            <a:off x="7229775" y="947625"/>
            <a:ext cx="536998" cy="134100"/>
            <a:chOff x="7229775" y="947625"/>
            <a:chExt cx="536998" cy="134100"/>
          </a:xfrm>
        </p:grpSpPr>
        <p:sp>
          <p:nvSpPr>
            <p:cNvPr id="595" name="Google Shape;595;p69"/>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596" name="Google Shape;596;p69"/>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597" name="Google Shape;597;p69"/>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598" name="Google Shape;598;p69"/>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599" name="Google Shape;599;p69"/>
          <p:cNvGrpSpPr/>
          <p:nvPr/>
        </p:nvGrpSpPr>
        <p:grpSpPr>
          <a:xfrm>
            <a:off x="1061450" y="3804075"/>
            <a:ext cx="226500" cy="378950"/>
            <a:chOff x="7894100" y="3762250"/>
            <a:chExt cx="226500" cy="378950"/>
          </a:xfrm>
        </p:grpSpPr>
        <p:sp>
          <p:nvSpPr>
            <p:cNvPr id="600" name="Google Shape;600;p69"/>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01" name="Google Shape;601;p69"/>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02" name="Google Shape;602;p69"/>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70"/>
          <p:cNvSpPr txBox="1">
            <a:spLocks noGrp="1"/>
          </p:cNvSpPr>
          <p:nvPr>
            <p:ph type="subTitle" idx="1"/>
          </p:nvPr>
        </p:nvSpPr>
        <p:spPr>
          <a:xfrm>
            <a:off x="1603750" y="1584119"/>
            <a:ext cx="6106800" cy="178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100"/>
              <a:buFont typeface="Arial"/>
              <a:buNone/>
            </a:pPr>
            <a:r>
              <a:rPr lang="en" sz="1700"/>
              <a:t>With all of these conclusions, game creators can have a better idea of what elements the community is looking out for in games currently that will captivate them to play and enjoy themselves. This will allow the interested audience to play the games and gain popularity from there.</a:t>
            </a:r>
            <a:endParaRPr sz="1700"/>
          </a:p>
          <a:p>
            <a:pPr marL="0" lvl="0" indent="0" algn="ctr" rtl="0">
              <a:spcBef>
                <a:spcPts val="1200"/>
              </a:spcBef>
              <a:spcAft>
                <a:spcPts val="0"/>
              </a:spcAft>
              <a:buClr>
                <a:schemeClr val="lt1"/>
              </a:buClr>
              <a:buSzPts val="1100"/>
              <a:buFont typeface="Arial"/>
              <a:buNone/>
            </a:pPr>
            <a:endParaRPr sz="1700"/>
          </a:p>
          <a:p>
            <a:pPr marL="0" lvl="0" indent="0" algn="ctr" rtl="0">
              <a:spcBef>
                <a:spcPts val="0"/>
              </a:spcBef>
              <a:spcAft>
                <a:spcPts val="0"/>
              </a:spcAft>
              <a:buNone/>
            </a:pPr>
            <a:endParaRPr/>
          </a:p>
        </p:txBody>
      </p:sp>
      <p:sp>
        <p:nvSpPr>
          <p:cNvPr id="608" name="Google Shape;608;p70"/>
          <p:cNvSpPr txBox="1">
            <a:spLocks noGrp="1"/>
          </p:cNvSpPr>
          <p:nvPr>
            <p:ph type="title"/>
          </p:nvPr>
        </p:nvSpPr>
        <p:spPr>
          <a:xfrm>
            <a:off x="1057500" y="102750"/>
            <a:ext cx="7160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2"/>
                </a:solidFill>
              </a:rPr>
              <a:t>Conclusion</a:t>
            </a:r>
            <a:endParaRPr sz="2800" b="1">
              <a:solidFill>
                <a:schemeClr val="lt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1"/>
          <p:cNvSpPr txBox="1">
            <a:spLocks noGrp="1"/>
          </p:cNvSpPr>
          <p:nvPr>
            <p:ph type="title"/>
          </p:nvPr>
        </p:nvSpPr>
        <p:spPr>
          <a:xfrm>
            <a:off x="994975" y="788125"/>
            <a:ext cx="6863100" cy="3417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Clr>
                <a:schemeClr val="lt1"/>
              </a:buClr>
              <a:buSzPts val="1100"/>
              <a:buFont typeface="Arial"/>
              <a:buNone/>
            </a:pPr>
            <a:r>
              <a:rPr lang="en" sz="2500" b="1">
                <a:latin typeface="Raleway"/>
                <a:ea typeface="Raleway"/>
                <a:cs typeface="Raleway"/>
                <a:sym typeface="Raleway"/>
              </a:rPr>
              <a:t>What we learned:</a:t>
            </a:r>
            <a:endParaRPr sz="2500" b="1">
              <a:latin typeface="Raleway"/>
              <a:ea typeface="Raleway"/>
              <a:cs typeface="Raleway"/>
              <a:sym typeface="Raleway"/>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Utilisation of visualisation tools such as word clouds, bar-line charts, pie charts etc.</a:t>
            </a:r>
            <a:endParaRPr sz="2000">
              <a:latin typeface="Kanit"/>
              <a:ea typeface="Kanit"/>
              <a:cs typeface="Kanit"/>
              <a:sym typeface="Kanit"/>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Natural Language Processing, TextBlob, TF-IDF</a:t>
            </a:r>
            <a:endParaRPr sz="2000">
              <a:latin typeface="Kanit"/>
              <a:ea typeface="Kanit"/>
              <a:cs typeface="Kanit"/>
              <a:sym typeface="Kanit"/>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Cleaning of language</a:t>
            </a:r>
            <a:endParaRPr sz="2000">
              <a:latin typeface="Kanit"/>
              <a:ea typeface="Kanit"/>
              <a:cs typeface="Kanit"/>
              <a:sym typeface="Kanit"/>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Logistic regression, clustering models</a:t>
            </a:r>
            <a:endParaRPr sz="2000">
              <a:latin typeface="Kanit"/>
              <a:ea typeface="Kanit"/>
              <a:cs typeface="Kanit"/>
              <a:sym typeface="Kanit"/>
            </a:endParaRPr>
          </a:p>
          <a:p>
            <a:pPr marL="0" lvl="0" indent="0" algn="l" rtl="0">
              <a:spcBef>
                <a:spcPts val="0"/>
              </a:spcBef>
              <a:spcAft>
                <a:spcPts val="0"/>
              </a:spcAft>
              <a:buNone/>
            </a:pPr>
            <a:r>
              <a:rPr lang="en" sz="2500" b="1">
                <a:latin typeface="Raleway"/>
                <a:ea typeface="Raleway"/>
                <a:cs typeface="Raleway"/>
                <a:sym typeface="Raleway"/>
              </a:rPr>
              <a:t>Outcome: </a:t>
            </a:r>
            <a:r>
              <a:rPr lang="en" sz="2300" b="1">
                <a:latin typeface="Raleway"/>
                <a:ea typeface="Raleway"/>
                <a:cs typeface="Raleway"/>
                <a:sym typeface="Raleway"/>
              </a:rPr>
              <a:t>Game developers/Companies</a:t>
            </a:r>
            <a:endParaRPr sz="2300" b="1">
              <a:latin typeface="Raleway"/>
              <a:ea typeface="Raleway"/>
              <a:cs typeface="Raleway"/>
              <a:sym typeface="Raleway"/>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Predict if their games are popular based on the content in the summary of their game</a:t>
            </a:r>
            <a:endParaRPr sz="2000">
              <a:latin typeface="Kanit"/>
              <a:ea typeface="Kanit"/>
              <a:cs typeface="Kanit"/>
              <a:sym typeface="Kanit"/>
            </a:endParaRPr>
          </a:p>
          <a:p>
            <a:pPr marL="457200" lvl="0" indent="-355600" algn="l" rtl="0">
              <a:spcBef>
                <a:spcPts val="0"/>
              </a:spcBef>
              <a:spcAft>
                <a:spcPts val="0"/>
              </a:spcAft>
              <a:buSzPts val="2000"/>
              <a:buFont typeface="Kanit"/>
              <a:buChar char="●"/>
            </a:pPr>
            <a:r>
              <a:rPr lang="en" sz="2000">
                <a:latin typeface="Kanit"/>
                <a:ea typeface="Kanit"/>
                <a:cs typeface="Kanit"/>
                <a:sym typeface="Kanit"/>
              </a:rPr>
              <a:t>Extract Genres that are popular at the moment</a:t>
            </a:r>
            <a:endParaRPr sz="2000">
              <a:latin typeface="Kanit"/>
              <a:ea typeface="Kanit"/>
              <a:cs typeface="Kanit"/>
              <a:sym typeface="Kanit"/>
            </a:endParaRPr>
          </a:p>
        </p:txBody>
      </p:sp>
      <p:sp>
        <p:nvSpPr>
          <p:cNvPr id="614" name="Google Shape;614;p71"/>
          <p:cNvSpPr txBox="1">
            <a:spLocks noGrp="1"/>
          </p:cNvSpPr>
          <p:nvPr>
            <p:ph type="title"/>
          </p:nvPr>
        </p:nvSpPr>
        <p:spPr>
          <a:xfrm>
            <a:off x="1057500" y="102750"/>
            <a:ext cx="7160400" cy="6156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2800" b="1">
                <a:solidFill>
                  <a:schemeClr val="lt2"/>
                </a:solidFill>
              </a:rPr>
              <a:t>Project Outcome</a:t>
            </a:r>
            <a:endParaRPr sz="2800" b="1">
              <a:solidFill>
                <a:schemeClr val="lt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2"/>
          <p:cNvSpPr txBox="1">
            <a:spLocks noGrp="1"/>
          </p:cNvSpPr>
          <p:nvPr>
            <p:ph type="subTitle" idx="1"/>
          </p:nvPr>
        </p:nvSpPr>
        <p:spPr>
          <a:xfrm>
            <a:off x="950500" y="636625"/>
            <a:ext cx="7059300" cy="37944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300"/>
              </a:spcBef>
              <a:spcAft>
                <a:spcPts val="0"/>
              </a:spcAft>
              <a:buClr>
                <a:schemeClr val="dk1"/>
              </a:buClr>
              <a:buSzPts val="2000"/>
              <a:buFont typeface="Kanit Light"/>
              <a:buChar char="●"/>
            </a:pPr>
            <a:r>
              <a:rPr lang="en" sz="2000"/>
              <a:t>Game developers can leverage on growing popularity of Brawler genre</a:t>
            </a:r>
            <a:endParaRPr sz="2000"/>
          </a:p>
          <a:p>
            <a:pPr marL="457200" lvl="0" indent="-355600" algn="l" rtl="0">
              <a:lnSpc>
                <a:spcPct val="115000"/>
              </a:lnSpc>
              <a:spcBef>
                <a:spcPts val="0"/>
              </a:spcBef>
              <a:spcAft>
                <a:spcPts val="0"/>
              </a:spcAft>
              <a:buClr>
                <a:schemeClr val="dk1"/>
              </a:buClr>
              <a:buSzPts val="2000"/>
              <a:buFont typeface="Kanit Light"/>
              <a:buChar char="●"/>
            </a:pPr>
            <a:r>
              <a:rPr lang="en" sz="2000"/>
              <a:t>Create games catering to players interested in dynamic combat and multiplayer interactions (Cluster insight)</a:t>
            </a:r>
            <a:endParaRPr sz="2000"/>
          </a:p>
          <a:p>
            <a:pPr marL="457200" lvl="0" indent="-355600" algn="l" rtl="0">
              <a:lnSpc>
                <a:spcPct val="115000"/>
              </a:lnSpc>
              <a:spcBef>
                <a:spcPts val="0"/>
              </a:spcBef>
              <a:spcAft>
                <a:spcPts val="0"/>
              </a:spcAft>
              <a:buClr>
                <a:schemeClr val="dk1"/>
              </a:buClr>
              <a:buSzPts val="2000"/>
              <a:buFont typeface="Kanit Light"/>
              <a:buChar char="●"/>
            </a:pPr>
            <a:r>
              <a:rPr lang="en" sz="2000"/>
              <a:t>Consistent appearance of genres like Adventure and RPG in top combinations suggests a preference for immersive storytelling and character-driven gameplay. </a:t>
            </a:r>
            <a:endParaRPr sz="2000"/>
          </a:p>
          <a:p>
            <a:pPr marL="457200" lvl="0" indent="-355600" algn="l" rtl="0">
              <a:lnSpc>
                <a:spcPct val="115000"/>
              </a:lnSpc>
              <a:spcBef>
                <a:spcPts val="0"/>
              </a:spcBef>
              <a:spcAft>
                <a:spcPts val="0"/>
              </a:spcAft>
              <a:buClr>
                <a:schemeClr val="dk1"/>
              </a:buClr>
              <a:buSzPts val="2000"/>
              <a:buFont typeface="Kanit Light"/>
              <a:buChar char="●"/>
            </a:pPr>
            <a:r>
              <a:rPr lang="en" sz="2000"/>
              <a:t>Developers can build upon the established elements of these genres to create new and innovative gaming experiences with other genres.</a:t>
            </a:r>
            <a:endParaRPr sz="2000"/>
          </a:p>
          <a:p>
            <a:pPr marL="0" lvl="0" indent="0" algn="ctr" rtl="0">
              <a:spcBef>
                <a:spcPts val="1200"/>
              </a:spcBef>
              <a:spcAft>
                <a:spcPts val="0"/>
              </a:spcAft>
              <a:buNone/>
            </a:pPr>
            <a:endParaRPr/>
          </a:p>
        </p:txBody>
      </p:sp>
      <p:sp>
        <p:nvSpPr>
          <p:cNvPr id="620" name="Google Shape;620;p72"/>
          <p:cNvSpPr txBox="1">
            <a:spLocks noGrp="1"/>
          </p:cNvSpPr>
          <p:nvPr>
            <p:ph type="title"/>
          </p:nvPr>
        </p:nvSpPr>
        <p:spPr>
          <a:xfrm>
            <a:off x="1057500" y="102750"/>
            <a:ext cx="7160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2"/>
                </a:solidFill>
              </a:rPr>
              <a:t>Data Driven Insights (Clustering)</a:t>
            </a:r>
            <a:endParaRPr sz="2800" b="1">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3"/>
          <p:cNvSpPr txBox="1">
            <a:spLocks noGrp="1"/>
          </p:cNvSpPr>
          <p:nvPr>
            <p:ph type="subTitle" idx="1"/>
          </p:nvPr>
        </p:nvSpPr>
        <p:spPr>
          <a:xfrm>
            <a:off x="1042350" y="718350"/>
            <a:ext cx="7059300" cy="371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Game developers are encouraged to create games with a blend of genres, incorporating Adventure and RPG alongside </a:t>
            </a:r>
            <a:r>
              <a:rPr lang="en" sz="1800">
                <a:solidFill>
                  <a:schemeClr val="lt2"/>
                </a:solidFill>
              </a:rPr>
              <a:t>Brawler</a:t>
            </a:r>
            <a:r>
              <a:rPr lang="en" sz="1800"/>
              <a:t>, </a:t>
            </a:r>
            <a:r>
              <a:rPr lang="en" sz="1800">
                <a:solidFill>
                  <a:schemeClr val="lt2"/>
                </a:solidFill>
              </a:rPr>
              <a:t>Simulation</a:t>
            </a:r>
            <a:r>
              <a:rPr lang="en" sz="1800"/>
              <a:t>, </a:t>
            </a:r>
            <a:r>
              <a:rPr lang="en" sz="1800">
                <a:solidFill>
                  <a:schemeClr val="lt2"/>
                </a:solidFill>
              </a:rPr>
              <a:t>Arcade</a:t>
            </a:r>
            <a:r>
              <a:rPr lang="en" sz="1800"/>
              <a:t> and </a:t>
            </a:r>
            <a:r>
              <a:rPr lang="en" sz="1800">
                <a:solidFill>
                  <a:schemeClr val="lt2"/>
                </a:solidFill>
              </a:rPr>
              <a:t>Visual Novels</a:t>
            </a:r>
            <a:r>
              <a:rPr lang="en" sz="1800"/>
              <a:t>. </a:t>
            </a:r>
            <a:endParaRPr sz="1800"/>
          </a:p>
          <a:p>
            <a:pPr marL="457200" lvl="0" indent="-342900" algn="l" rtl="0">
              <a:spcBef>
                <a:spcPts val="0"/>
              </a:spcBef>
              <a:spcAft>
                <a:spcPts val="0"/>
              </a:spcAft>
              <a:buSzPts val="1800"/>
              <a:buChar char="●"/>
            </a:pPr>
            <a:r>
              <a:rPr lang="en" sz="1800"/>
              <a:t>Can lead to development of more unique and diverse gaming experiences, catering to a broader audience</a:t>
            </a:r>
            <a:endParaRPr sz="1800"/>
          </a:p>
          <a:p>
            <a:pPr marL="457200" lvl="0" indent="-342900" algn="l" rtl="0">
              <a:spcBef>
                <a:spcPts val="0"/>
              </a:spcBef>
              <a:spcAft>
                <a:spcPts val="0"/>
              </a:spcAft>
              <a:buSzPts val="1800"/>
              <a:buChar char="●"/>
            </a:pPr>
            <a:r>
              <a:rPr lang="en" sz="1800"/>
              <a:t>For example, integrating the Arcade genre into an RPG with storytelling features appeals to players seeking both narrative-driven experiences and nostalgic elements. </a:t>
            </a:r>
            <a:endParaRPr sz="1800"/>
          </a:p>
          <a:p>
            <a:pPr marL="457200" lvl="0" indent="-342900" algn="l" rtl="0">
              <a:spcBef>
                <a:spcPts val="0"/>
              </a:spcBef>
              <a:spcAft>
                <a:spcPts val="0"/>
              </a:spcAft>
              <a:buSzPts val="1800"/>
              <a:buChar char="●"/>
            </a:pPr>
            <a:r>
              <a:rPr lang="en" sz="1800"/>
              <a:t>This approach ensures that games offer diverse and unique experiences, meeting the varied tastes and interests of modern gamers.</a:t>
            </a:r>
            <a:endParaRPr sz="1800"/>
          </a:p>
          <a:p>
            <a:pPr marL="457200" lvl="0" indent="-342900" algn="l" rtl="0">
              <a:spcBef>
                <a:spcPts val="0"/>
              </a:spcBef>
              <a:spcAft>
                <a:spcPts val="0"/>
              </a:spcAft>
              <a:buSzPts val="1800"/>
              <a:buChar char="●"/>
            </a:pPr>
            <a:r>
              <a:rPr lang="en" sz="1800"/>
              <a:t>Some seem to negatively review games where these expectations aren't met</a:t>
            </a:r>
            <a:endParaRPr sz="1800"/>
          </a:p>
          <a:p>
            <a:pPr marL="457200" lvl="0" indent="0" algn="l" rtl="0">
              <a:lnSpc>
                <a:spcPct val="115000"/>
              </a:lnSpc>
              <a:spcBef>
                <a:spcPts val="300"/>
              </a:spcBef>
              <a:spcAft>
                <a:spcPts val="1200"/>
              </a:spcAft>
              <a:buNone/>
            </a:pPr>
            <a:endParaRPr sz="1700"/>
          </a:p>
        </p:txBody>
      </p:sp>
      <p:sp>
        <p:nvSpPr>
          <p:cNvPr id="626" name="Google Shape;626;p73"/>
          <p:cNvSpPr txBox="1">
            <a:spLocks noGrp="1"/>
          </p:cNvSpPr>
          <p:nvPr>
            <p:ph type="title"/>
          </p:nvPr>
        </p:nvSpPr>
        <p:spPr>
          <a:xfrm>
            <a:off x="1057500" y="102750"/>
            <a:ext cx="7160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2"/>
                </a:solidFill>
              </a:rPr>
              <a:t>Data Driven Insights (LR)</a:t>
            </a:r>
            <a:endParaRPr sz="2800" b="1">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sp>
        <p:nvSpPr>
          <p:cNvPr id="631" name="Google Shape;631;p74"/>
          <p:cNvSpPr txBox="1">
            <a:spLocks noGrp="1"/>
          </p:cNvSpPr>
          <p:nvPr>
            <p:ph type="subTitle" idx="1"/>
          </p:nvPr>
        </p:nvSpPr>
        <p:spPr>
          <a:xfrm>
            <a:off x="1603750" y="1584119"/>
            <a:ext cx="6106800" cy="1785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100"/>
              <a:buFont typeface="Arial"/>
              <a:buNone/>
            </a:pPr>
            <a:r>
              <a:rPr lang="en" sz="1700"/>
              <a:t>With all of these conclusions, game creators can have a better idea of what elements the community is looking out for in games currently that will captivate them to play and enjoy themselves. This will allow the interested audience to play the games and gain popularity from there.</a:t>
            </a:r>
            <a:endParaRPr sz="1700"/>
          </a:p>
          <a:p>
            <a:pPr marL="0" lvl="0" indent="0" algn="ctr" rtl="0">
              <a:spcBef>
                <a:spcPts val="1200"/>
              </a:spcBef>
              <a:spcAft>
                <a:spcPts val="0"/>
              </a:spcAft>
              <a:buClr>
                <a:schemeClr val="lt1"/>
              </a:buClr>
              <a:buSzPts val="1100"/>
              <a:buFont typeface="Arial"/>
              <a:buNone/>
            </a:pPr>
            <a:endParaRPr sz="1700"/>
          </a:p>
          <a:p>
            <a:pPr marL="0" lvl="0" indent="0" algn="ctr" rtl="0">
              <a:spcBef>
                <a:spcPts val="0"/>
              </a:spcBef>
              <a:spcAft>
                <a:spcPts val="0"/>
              </a:spcAft>
              <a:buNone/>
            </a:pPr>
            <a:endParaRPr/>
          </a:p>
        </p:txBody>
      </p:sp>
      <p:sp>
        <p:nvSpPr>
          <p:cNvPr id="632" name="Google Shape;632;p74"/>
          <p:cNvSpPr txBox="1">
            <a:spLocks noGrp="1"/>
          </p:cNvSpPr>
          <p:nvPr>
            <p:ph type="title"/>
          </p:nvPr>
        </p:nvSpPr>
        <p:spPr>
          <a:xfrm>
            <a:off x="1057500" y="102750"/>
            <a:ext cx="7160400" cy="615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800" b="1">
                <a:solidFill>
                  <a:schemeClr val="lt2"/>
                </a:solidFill>
              </a:rPr>
              <a:t>Conclusion</a:t>
            </a:r>
            <a:endParaRPr sz="2800" b="1">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30"/>
          <p:cNvPicPr preferRelativeResize="0"/>
          <p:nvPr/>
        </p:nvPicPr>
        <p:blipFill rotWithShape="1">
          <a:blip r:embed="rId3">
            <a:alphaModFix/>
          </a:blip>
          <a:srcRect l="9993" t="9104" r="8427" b="7136"/>
          <a:stretch/>
        </p:blipFill>
        <p:spPr>
          <a:xfrm>
            <a:off x="1906375" y="2168550"/>
            <a:ext cx="1605550" cy="1648550"/>
          </a:xfrm>
          <a:prstGeom prst="rect">
            <a:avLst/>
          </a:prstGeom>
          <a:noFill/>
          <a:ln>
            <a:noFill/>
          </a:ln>
        </p:spPr>
      </p:pic>
      <p:sp>
        <p:nvSpPr>
          <p:cNvPr id="251" name="Google Shape;251;p30"/>
          <p:cNvSpPr txBox="1"/>
          <p:nvPr/>
        </p:nvSpPr>
        <p:spPr>
          <a:xfrm>
            <a:off x="2146800" y="1697550"/>
            <a:ext cx="11247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Orbitron"/>
                <a:ea typeface="Orbitron"/>
                <a:cs typeface="Orbitron"/>
                <a:sym typeface="Orbitron"/>
              </a:rPr>
              <a:t>2023</a:t>
            </a:r>
            <a:endParaRPr sz="2000">
              <a:solidFill>
                <a:schemeClr val="dk1"/>
              </a:solidFill>
              <a:latin typeface="Orbitron"/>
              <a:ea typeface="Orbitron"/>
              <a:cs typeface="Orbitron"/>
              <a:sym typeface="Orbitron"/>
            </a:endParaRPr>
          </a:p>
        </p:txBody>
      </p:sp>
      <p:sp>
        <p:nvSpPr>
          <p:cNvPr id="252" name="Google Shape;252;p30"/>
          <p:cNvSpPr txBox="1"/>
          <p:nvPr/>
        </p:nvSpPr>
        <p:spPr>
          <a:xfrm>
            <a:off x="2060250" y="3763125"/>
            <a:ext cx="12978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Orbitron"/>
                <a:ea typeface="Orbitron"/>
                <a:cs typeface="Orbitron"/>
                <a:sym typeface="Orbitron"/>
              </a:rPr>
              <a:t>12 000</a:t>
            </a:r>
            <a:endParaRPr sz="2000">
              <a:solidFill>
                <a:schemeClr val="dk1"/>
              </a:solidFill>
              <a:latin typeface="Orbitron"/>
              <a:ea typeface="Orbitron"/>
              <a:cs typeface="Orbitron"/>
              <a:sym typeface="Orbitron"/>
            </a:endParaRPr>
          </a:p>
        </p:txBody>
      </p:sp>
      <p:sp>
        <p:nvSpPr>
          <p:cNvPr id="253" name="Google Shape;253;p30"/>
          <p:cNvSpPr txBox="1"/>
          <p:nvPr/>
        </p:nvSpPr>
        <p:spPr>
          <a:xfrm>
            <a:off x="2233350" y="2730325"/>
            <a:ext cx="11247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Raleway"/>
                <a:ea typeface="Raleway"/>
                <a:cs typeface="Raleway"/>
                <a:sym typeface="Raleway"/>
              </a:rPr>
              <a:t>32/day</a:t>
            </a:r>
            <a:endParaRPr sz="2000">
              <a:solidFill>
                <a:schemeClr val="dk1"/>
              </a:solidFill>
              <a:latin typeface="Raleway"/>
              <a:ea typeface="Raleway"/>
              <a:cs typeface="Raleway"/>
              <a:sym typeface="Raleway"/>
            </a:endParaRPr>
          </a:p>
        </p:txBody>
      </p:sp>
      <p:pic>
        <p:nvPicPr>
          <p:cNvPr id="254" name="Google Shape;254;p30"/>
          <p:cNvPicPr preferRelativeResize="0"/>
          <p:nvPr/>
        </p:nvPicPr>
        <p:blipFill>
          <a:blip r:embed="rId4">
            <a:alphaModFix/>
          </a:blip>
          <a:stretch>
            <a:fillRect/>
          </a:stretch>
        </p:blipFill>
        <p:spPr>
          <a:xfrm>
            <a:off x="5502025" y="2091175"/>
            <a:ext cx="1749300" cy="1749300"/>
          </a:xfrm>
          <a:prstGeom prst="rect">
            <a:avLst/>
          </a:prstGeom>
          <a:noFill/>
          <a:ln>
            <a:noFill/>
          </a:ln>
        </p:spPr>
      </p:pic>
      <p:sp>
        <p:nvSpPr>
          <p:cNvPr id="255" name="Google Shape;255;p30"/>
          <p:cNvSpPr txBox="1"/>
          <p:nvPr/>
        </p:nvSpPr>
        <p:spPr>
          <a:xfrm>
            <a:off x="5712175" y="1697550"/>
            <a:ext cx="11247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Orbitron"/>
                <a:ea typeface="Orbitron"/>
                <a:cs typeface="Orbitron"/>
                <a:sym typeface="Orbitron"/>
              </a:rPr>
              <a:t>2024</a:t>
            </a:r>
            <a:endParaRPr sz="2000">
              <a:solidFill>
                <a:schemeClr val="dk1"/>
              </a:solidFill>
              <a:latin typeface="Orbitron"/>
              <a:ea typeface="Orbitron"/>
              <a:cs typeface="Orbitron"/>
              <a:sym typeface="Orbitron"/>
            </a:endParaRPr>
          </a:p>
        </p:txBody>
      </p:sp>
      <p:sp>
        <p:nvSpPr>
          <p:cNvPr id="256" name="Google Shape;256;p30"/>
          <p:cNvSpPr txBox="1"/>
          <p:nvPr/>
        </p:nvSpPr>
        <p:spPr>
          <a:xfrm>
            <a:off x="5864700" y="3763125"/>
            <a:ext cx="1124700" cy="4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dk1"/>
                </a:solidFill>
                <a:latin typeface="Orbitron"/>
                <a:ea typeface="Orbitron"/>
                <a:cs typeface="Orbitron"/>
                <a:sym typeface="Orbitron"/>
              </a:rPr>
              <a:t>2403</a:t>
            </a:r>
            <a:endParaRPr sz="2000">
              <a:solidFill>
                <a:schemeClr val="dk1"/>
              </a:solidFill>
              <a:latin typeface="Orbitron"/>
              <a:ea typeface="Orbitron"/>
              <a:cs typeface="Orbitron"/>
              <a:sym typeface="Orbitron"/>
            </a:endParaRPr>
          </a:p>
        </p:txBody>
      </p:sp>
      <p:pic>
        <p:nvPicPr>
          <p:cNvPr id="257" name="Google Shape;257;p30"/>
          <p:cNvPicPr preferRelativeResize="0"/>
          <p:nvPr/>
        </p:nvPicPr>
        <p:blipFill>
          <a:blip r:embed="rId5">
            <a:alphaModFix/>
          </a:blip>
          <a:stretch>
            <a:fillRect/>
          </a:stretch>
        </p:blipFill>
        <p:spPr>
          <a:xfrm>
            <a:off x="3839500" y="1185225"/>
            <a:ext cx="1545098" cy="1545098"/>
          </a:xfrm>
          <a:prstGeom prst="rect">
            <a:avLst/>
          </a:prstGeom>
          <a:noFill/>
          <a:ln>
            <a:noFill/>
          </a:ln>
        </p:spPr>
      </p:pic>
      <p:sp>
        <p:nvSpPr>
          <p:cNvPr id="258" name="Google Shape;25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5"/>
          <p:cNvSpPr txBox="1">
            <a:spLocks noGrp="1"/>
          </p:cNvSpPr>
          <p:nvPr>
            <p:ph type="title"/>
          </p:nvPr>
        </p:nvSpPr>
        <p:spPr>
          <a:xfrm>
            <a:off x="1518600" y="2094600"/>
            <a:ext cx="6106800" cy="9543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5000"/>
              <a:t>THANK YOU</a:t>
            </a:r>
            <a:endParaRPr sz="5000"/>
          </a:p>
        </p:txBody>
      </p:sp>
      <p:grpSp>
        <p:nvGrpSpPr>
          <p:cNvPr id="638" name="Google Shape;638;p75"/>
          <p:cNvGrpSpPr/>
          <p:nvPr/>
        </p:nvGrpSpPr>
        <p:grpSpPr>
          <a:xfrm>
            <a:off x="7229775" y="947625"/>
            <a:ext cx="536998" cy="134100"/>
            <a:chOff x="7229775" y="947625"/>
            <a:chExt cx="536998" cy="134100"/>
          </a:xfrm>
        </p:grpSpPr>
        <p:sp>
          <p:nvSpPr>
            <p:cNvPr id="639" name="Google Shape;639;p75"/>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40" name="Google Shape;640;p75"/>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41" name="Google Shape;641;p75"/>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42" name="Google Shape;642;p75"/>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643" name="Google Shape;643;p75"/>
          <p:cNvGrpSpPr/>
          <p:nvPr/>
        </p:nvGrpSpPr>
        <p:grpSpPr>
          <a:xfrm>
            <a:off x="1061450" y="3804075"/>
            <a:ext cx="226500" cy="378950"/>
            <a:chOff x="7894100" y="3762250"/>
            <a:chExt cx="226500" cy="378950"/>
          </a:xfrm>
        </p:grpSpPr>
        <p:sp>
          <p:nvSpPr>
            <p:cNvPr id="644" name="Google Shape;644;p75"/>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45" name="Google Shape;645;p75"/>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646" name="Google Shape;646;p75"/>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650"/>
        <p:cNvGrpSpPr/>
        <p:nvPr/>
      </p:nvGrpSpPr>
      <p:grpSpPr>
        <a:xfrm>
          <a:off x="0" y="0"/>
          <a:ext cx="0" cy="0"/>
          <a:chOff x="0" y="0"/>
          <a:chExt cx="0" cy="0"/>
        </a:xfrm>
      </p:grpSpPr>
      <p:pic>
        <p:nvPicPr>
          <p:cNvPr id="651" name="Google Shape;65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title"/>
          </p:nvPr>
        </p:nvSpPr>
        <p:spPr>
          <a:xfrm>
            <a:off x="921750" y="863250"/>
            <a:ext cx="7300500" cy="3417000"/>
          </a:xfrm>
          <a:prstGeom prst="rect">
            <a:avLst/>
          </a:prstGeom>
          <a:ln>
            <a:noFill/>
          </a:ln>
        </p:spPr>
        <p:txBody>
          <a:bodyPr spcFirstLastPara="1" wrap="square" lIns="91425" tIns="91425" rIns="91425" bIns="91425" anchor="b" anchorCtr="0">
            <a:spAutoFit/>
          </a:bodyPr>
          <a:lstStyle/>
          <a:p>
            <a:pPr marL="0" lvl="0" indent="0" algn="ctr" rtl="0">
              <a:spcBef>
                <a:spcPts val="0"/>
              </a:spcBef>
              <a:spcAft>
                <a:spcPts val="0"/>
              </a:spcAft>
              <a:buNone/>
            </a:pPr>
            <a:r>
              <a:rPr lang="en" sz="3000">
                <a:latin typeface="Kanit Light"/>
                <a:ea typeface="Kanit Light"/>
                <a:cs typeface="Kanit Light"/>
                <a:sym typeface="Kanit Light"/>
              </a:rPr>
              <a:t>Problem Definition:</a:t>
            </a:r>
            <a:endParaRPr sz="3000">
              <a:latin typeface="Kanit Light"/>
              <a:ea typeface="Kanit Light"/>
              <a:cs typeface="Kanit Light"/>
              <a:sym typeface="Kanit Light"/>
            </a:endParaRPr>
          </a:p>
          <a:p>
            <a:pPr marL="0" lvl="0" indent="0" algn="ctr" rtl="0">
              <a:spcBef>
                <a:spcPts val="0"/>
              </a:spcBef>
              <a:spcAft>
                <a:spcPts val="0"/>
              </a:spcAft>
              <a:buClr>
                <a:schemeClr val="lt1"/>
              </a:buClr>
              <a:buSzPts val="1100"/>
              <a:buFont typeface="Arial"/>
              <a:buNone/>
            </a:pPr>
            <a:endParaRPr sz="3000" u="sng">
              <a:latin typeface="Kanit Light"/>
              <a:ea typeface="Kanit Light"/>
              <a:cs typeface="Kanit Light"/>
              <a:sym typeface="Kanit Light"/>
            </a:endParaRPr>
          </a:p>
          <a:p>
            <a:pPr marL="0" lvl="0" indent="0" algn="ctr" rtl="0">
              <a:spcBef>
                <a:spcPts val="0"/>
              </a:spcBef>
              <a:spcAft>
                <a:spcPts val="0"/>
              </a:spcAft>
              <a:buNone/>
            </a:pPr>
            <a:r>
              <a:rPr lang="en" sz="3000">
                <a:latin typeface="Kanit Light"/>
                <a:ea typeface="Kanit Light"/>
                <a:cs typeface="Kanit Light"/>
                <a:sym typeface="Kanit Light"/>
              </a:rPr>
              <a:t>Identify </a:t>
            </a:r>
            <a:r>
              <a:rPr lang="en" sz="3000" b="1">
                <a:solidFill>
                  <a:schemeClr val="lt2"/>
                </a:solidFill>
                <a:latin typeface="Kanit"/>
                <a:ea typeface="Kanit"/>
                <a:cs typeface="Kanit"/>
                <a:sym typeface="Kanit"/>
              </a:rPr>
              <a:t>patterns </a:t>
            </a:r>
            <a:r>
              <a:rPr lang="en" sz="3000">
                <a:latin typeface="Kanit Light"/>
                <a:ea typeface="Kanit Light"/>
                <a:cs typeface="Kanit Light"/>
                <a:sym typeface="Kanit Light"/>
              </a:rPr>
              <a:t>and </a:t>
            </a:r>
            <a:r>
              <a:rPr lang="en" sz="3000" b="1">
                <a:solidFill>
                  <a:schemeClr val="lt2"/>
                </a:solidFill>
                <a:latin typeface="Kanit"/>
                <a:ea typeface="Kanit"/>
                <a:cs typeface="Kanit"/>
                <a:sym typeface="Kanit"/>
              </a:rPr>
              <a:t>trends </a:t>
            </a:r>
            <a:r>
              <a:rPr lang="en" sz="3000">
                <a:latin typeface="Kanit Light"/>
                <a:ea typeface="Kanit Light"/>
                <a:cs typeface="Kanit Light"/>
                <a:sym typeface="Kanit Light"/>
              </a:rPr>
              <a:t>in the evolution of video games over time and </a:t>
            </a:r>
            <a:r>
              <a:rPr lang="en" sz="3000" b="1">
                <a:solidFill>
                  <a:schemeClr val="lt2"/>
                </a:solidFill>
                <a:latin typeface="Kanit"/>
                <a:ea typeface="Kanit"/>
                <a:cs typeface="Kanit"/>
                <a:sym typeface="Kanit"/>
              </a:rPr>
              <a:t>predict emerging genres</a:t>
            </a:r>
            <a:r>
              <a:rPr lang="en" sz="3000">
                <a:latin typeface="Kanit Light"/>
                <a:ea typeface="Kanit Light"/>
                <a:cs typeface="Kanit Light"/>
                <a:sym typeface="Kanit Light"/>
              </a:rPr>
              <a:t> and shifts in popularity for future developers to consider when developing a video game</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Dataset</a:t>
            </a:r>
            <a:endParaRPr/>
          </a:p>
        </p:txBody>
      </p:sp>
      <p:sp>
        <p:nvSpPr>
          <p:cNvPr id="269" name="Google Shape;269;p32"/>
          <p:cNvSpPr txBox="1">
            <a:spLocks noGrp="1"/>
          </p:cNvSpPr>
          <p:nvPr>
            <p:ph type="subTitle" idx="2"/>
          </p:nvPr>
        </p:nvSpPr>
        <p:spPr>
          <a:xfrm>
            <a:off x="5064250" y="1817100"/>
            <a:ext cx="3447300" cy="4926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2000"/>
              <a:t>Unique Columns</a:t>
            </a:r>
            <a:endParaRPr sz="2000"/>
          </a:p>
        </p:txBody>
      </p:sp>
      <p:sp>
        <p:nvSpPr>
          <p:cNvPr id="270" name="Google Shape;270;p32"/>
          <p:cNvSpPr txBox="1">
            <a:spLocks noGrp="1"/>
          </p:cNvSpPr>
          <p:nvPr>
            <p:ph type="subTitle" idx="4"/>
          </p:nvPr>
        </p:nvSpPr>
        <p:spPr>
          <a:xfrm>
            <a:off x="5064250" y="2460525"/>
            <a:ext cx="3447300" cy="2124000"/>
          </a:xfrm>
          <a:prstGeom prst="rect">
            <a:avLst/>
          </a:prstGeom>
        </p:spPr>
        <p:txBody>
          <a:bodyPr spcFirstLastPara="1" wrap="square" lIns="91425" tIns="91425" rIns="91425" bIns="91425" anchor="t" anchorCtr="0">
            <a:spAutoFit/>
          </a:bodyPr>
          <a:lstStyle/>
          <a:p>
            <a:pPr marL="457200" lvl="0" indent="-342900" algn="l" rtl="0">
              <a:spcBef>
                <a:spcPts val="0"/>
              </a:spcBef>
              <a:spcAft>
                <a:spcPts val="0"/>
              </a:spcAft>
              <a:buSzPts val="1800"/>
              <a:buChar char="●"/>
            </a:pPr>
            <a:r>
              <a:rPr lang="en" sz="1800"/>
              <a:t>Rating</a:t>
            </a:r>
            <a:endParaRPr sz="1800"/>
          </a:p>
          <a:p>
            <a:pPr marL="457200" lvl="0" indent="-342900" algn="l" rtl="0">
              <a:spcBef>
                <a:spcPts val="0"/>
              </a:spcBef>
              <a:spcAft>
                <a:spcPts val="0"/>
              </a:spcAft>
              <a:buSzPts val="1800"/>
              <a:buChar char="●"/>
            </a:pPr>
            <a:r>
              <a:rPr lang="en" sz="1800"/>
              <a:t>Genres</a:t>
            </a:r>
            <a:endParaRPr sz="1800"/>
          </a:p>
          <a:p>
            <a:pPr marL="457200" lvl="0" indent="-342900" algn="l" rtl="0">
              <a:spcBef>
                <a:spcPts val="0"/>
              </a:spcBef>
              <a:spcAft>
                <a:spcPts val="0"/>
              </a:spcAft>
              <a:buSzPts val="1800"/>
              <a:buChar char="●"/>
            </a:pPr>
            <a:r>
              <a:rPr lang="en" sz="1800"/>
              <a:t>Summary</a:t>
            </a:r>
            <a:endParaRPr sz="1800"/>
          </a:p>
          <a:p>
            <a:pPr marL="457200" lvl="0" indent="-342900" algn="l" rtl="0">
              <a:spcBef>
                <a:spcPts val="0"/>
              </a:spcBef>
              <a:spcAft>
                <a:spcPts val="0"/>
              </a:spcAft>
              <a:buSzPts val="1800"/>
              <a:buChar char="●"/>
            </a:pPr>
            <a:r>
              <a:rPr lang="en" sz="1800"/>
              <a:t>Reviews</a:t>
            </a:r>
            <a:endParaRPr sz="1800"/>
          </a:p>
          <a:p>
            <a:pPr marL="457200" lvl="0" indent="-342900" algn="l" rtl="0">
              <a:spcBef>
                <a:spcPts val="0"/>
              </a:spcBef>
              <a:spcAft>
                <a:spcPts val="0"/>
              </a:spcAft>
              <a:buSzPts val="1800"/>
              <a:buChar char="●"/>
            </a:pPr>
            <a:r>
              <a:rPr lang="en" sz="1800"/>
              <a:t>Interested</a:t>
            </a:r>
            <a:endParaRPr sz="1800"/>
          </a:p>
          <a:p>
            <a:pPr marL="457200" lvl="0" indent="-342900" algn="l" rtl="0">
              <a:spcBef>
                <a:spcPts val="0"/>
              </a:spcBef>
              <a:spcAft>
                <a:spcPts val="0"/>
              </a:spcAft>
              <a:buSzPts val="1800"/>
              <a:buChar char="●"/>
            </a:pPr>
            <a:r>
              <a:rPr lang="en" sz="1800"/>
              <a:t>Playing</a:t>
            </a:r>
            <a:endParaRPr sz="1800"/>
          </a:p>
          <a:p>
            <a:pPr marL="457200" lvl="0" indent="-342900" algn="l" rtl="0">
              <a:spcBef>
                <a:spcPts val="0"/>
              </a:spcBef>
              <a:spcAft>
                <a:spcPts val="0"/>
              </a:spcAft>
              <a:buSzPts val="1800"/>
              <a:buChar char="●"/>
            </a:pPr>
            <a:r>
              <a:rPr lang="en" sz="1800"/>
              <a:t>Review count</a:t>
            </a:r>
            <a:endParaRPr sz="1800"/>
          </a:p>
        </p:txBody>
      </p:sp>
      <p:grpSp>
        <p:nvGrpSpPr>
          <p:cNvPr id="271" name="Google Shape;271;p32"/>
          <p:cNvGrpSpPr/>
          <p:nvPr/>
        </p:nvGrpSpPr>
        <p:grpSpPr>
          <a:xfrm rot="5400000">
            <a:off x="1577175" y="654550"/>
            <a:ext cx="74100" cy="1788450"/>
            <a:chOff x="8657175" y="772575"/>
            <a:chExt cx="74100" cy="1788450"/>
          </a:xfrm>
        </p:grpSpPr>
        <p:sp>
          <p:nvSpPr>
            <p:cNvPr id="272" name="Google Shape;272;p32"/>
            <p:cNvSpPr/>
            <p:nvPr/>
          </p:nvSpPr>
          <p:spPr>
            <a:xfrm>
              <a:off x="8657175" y="772575"/>
              <a:ext cx="74100" cy="14289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273" name="Google Shape;273;p32"/>
            <p:cNvSpPr/>
            <p:nvPr/>
          </p:nvSpPr>
          <p:spPr>
            <a:xfrm>
              <a:off x="8657175" y="2304150"/>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sp>
          <p:nvSpPr>
            <p:cNvPr id="274" name="Google Shape;274;p32"/>
            <p:cNvSpPr/>
            <p:nvPr/>
          </p:nvSpPr>
          <p:spPr>
            <a:xfrm>
              <a:off x="8657175" y="2483925"/>
              <a:ext cx="741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p:txBody>
        </p:sp>
      </p:grpSp>
      <p:pic>
        <p:nvPicPr>
          <p:cNvPr id="275" name="Google Shape;275;p32"/>
          <p:cNvPicPr preferRelativeResize="0"/>
          <p:nvPr/>
        </p:nvPicPr>
        <p:blipFill>
          <a:blip r:embed="rId3">
            <a:alphaModFix/>
          </a:blip>
          <a:stretch>
            <a:fillRect/>
          </a:stretch>
        </p:blipFill>
        <p:spPr>
          <a:xfrm>
            <a:off x="457200" y="1967950"/>
            <a:ext cx="4378451" cy="227150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a:spLocks noGrp="1"/>
          </p:cNvSpPr>
          <p:nvPr>
            <p:ph type="title"/>
          </p:nvPr>
        </p:nvSpPr>
        <p:spPr>
          <a:xfrm>
            <a:off x="1518600" y="1709850"/>
            <a:ext cx="6106800" cy="17238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5000"/>
              <a:t>Exploratory </a:t>
            </a:r>
            <a:endParaRPr sz="5000"/>
          </a:p>
          <a:p>
            <a:pPr marL="0" lvl="0" indent="0" algn="ctr" rtl="0">
              <a:spcBef>
                <a:spcPts val="0"/>
              </a:spcBef>
              <a:spcAft>
                <a:spcPts val="0"/>
              </a:spcAft>
              <a:buNone/>
            </a:pPr>
            <a:r>
              <a:rPr lang="en" sz="5000"/>
              <a:t>Data Analysis</a:t>
            </a:r>
            <a:endParaRPr sz="5000"/>
          </a:p>
        </p:txBody>
      </p:sp>
      <p:grpSp>
        <p:nvGrpSpPr>
          <p:cNvPr id="281" name="Google Shape;281;p33"/>
          <p:cNvGrpSpPr/>
          <p:nvPr/>
        </p:nvGrpSpPr>
        <p:grpSpPr>
          <a:xfrm>
            <a:off x="7229775" y="947625"/>
            <a:ext cx="536998" cy="134100"/>
            <a:chOff x="7229775" y="947625"/>
            <a:chExt cx="536998" cy="134100"/>
          </a:xfrm>
        </p:grpSpPr>
        <p:sp>
          <p:nvSpPr>
            <p:cNvPr id="282" name="Google Shape;282;p33"/>
            <p:cNvSpPr/>
            <p:nvPr/>
          </p:nvSpPr>
          <p:spPr>
            <a:xfrm>
              <a:off x="7229775"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3" name="Google Shape;283;p33"/>
            <p:cNvSpPr/>
            <p:nvPr/>
          </p:nvSpPr>
          <p:spPr>
            <a:xfrm>
              <a:off x="73640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4" name="Google Shape;284;p33"/>
            <p:cNvSpPr/>
            <p:nvPr/>
          </p:nvSpPr>
          <p:spPr>
            <a:xfrm>
              <a:off x="7498374"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5" name="Google Shape;285;p33"/>
            <p:cNvSpPr/>
            <p:nvPr/>
          </p:nvSpPr>
          <p:spPr>
            <a:xfrm>
              <a:off x="7632673" y="947625"/>
              <a:ext cx="134100" cy="134100"/>
            </a:xfrm>
            <a:prstGeom prst="mathPlus">
              <a:avLst>
                <a:gd name="adj1"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grpSp>
        <p:nvGrpSpPr>
          <p:cNvPr id="286" name="Google Shape;286;p33"/>
          <p:cNvGrpSpPr/>
          <p:nvPr/>
        </p:nvGrpSpPr>
        <p:grpSpPr>
          <a:xfrm>
            <a:off x="1061450" y="3804075"/>
            <a:ext cx="226500" cy="378950"/>
            <a:chOff x="7894100" y="3762250"/>
            <a:chExt cx="226500" cy="378950"/>
          </a:xfrm>
        </p:grpSpPr>
        <p:sp>
          <p:nvSpPr>
            <p:cNvPr id="287" name="Google Shape;287;p33"/>
            <p:cNvSpPr/>
            <p:nvPr/>
          </p:nvSpPr>
          <p:spPr>
            <a:xfrm>
              <a:off x="8046500" y="376225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8" name="Google Shape;288;p33"/>
            <p:cNvSpPr/>
            <p:nvPr/>
          </p:nvSpPr>
          <p:spPr>
            <a:xfrm>
              <a:off x="7894100" y="3914675"/>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sp>
          <p:nvSpPr>
            <p:cNvPr id="289" name="Google Shape;289;p33"/>
            <p:cNvSpPr/>
            <p:nvPr/>
          </p:nvSpPr>
          <p:spPr>
            <a:xfrm>
              <a:off x="8046500" y="4067100"/>
              <a:ext cx="74100" cy="74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a:ea typeface="Kanit"/>
                <a:cs typeface="Kanit"/>
                <a:sym typeface="Kani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Cleaning of Dataset</a:t>
            </a:r>
            <a:endParaRPr/>
          </a:p>
        </p:txBody>
      </p:sp>
      <p:pic>
        <p:nvPicPr>
          <p:cNvPr id="295" name="Google Shape;295;p34"/>
          <p:cNvPicPr preferRelativeResize="0"/>
          <p:nvPr/>
        </p:nvPicPr>
        <p:blipFill>
          <a:blip r:embed="rId3">
            <a:alphaModFix/>
          </a:blip>
          <a:stretch>
            <a:fillRect/>
          </a:stretch>
        </p:blipFill>
        <p:spPr>
          <a:xfrm>
            <a:off x="292050" y="1267025"/>
            <a:ext cx="8559876" cy="2609450"/>
          </a:xfrm>
          <a:prstGeom prst="rect">
            <a:avLst/>
          </a:prstGeom>
          <a:noFill/>
          <a:ln>
            <a:noFill/>
          </a:ln>
        </p:spPr>
      </p:pic>
      <p:sp>
        <p:nvSpPr>
          <p:cNvPr id="296" name="Google Shape;296;p34"/>
          <p:cNvSpPr/>
          <p:nvPr/>
        </p:nvSpPr>
        <p:spPr>
          <a:xfrm rot="8100000">
            <a:off x="6609721" y="3770545"/>
            <a:ext cx="557907" cy="550695"/>
          </a:xfrm>
          <a:prstGeom prst="bentArrow">
            <a:avLst>
              <a:gd name="adj1" fmla="val 25000"/>
              <a:gd name="adj2" fmla="val 25000"/>
              <a:gd name="adj3" fmla="val 25000"/>
              <a:gd name="adj4" fmla="val 4375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297" name="Google Shape;297;p34"/>
          <p:cNvSpPr txBox="1"/>
          <p:nvPr/>
        </p:nvSpPr>
        <p:spPr>
          <a:xfrm>
            <a:off x="6098125" y="4262300"/>
            <a:ext cx="1355700" cy="34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Drop null values</a:t>
            </a:r>
            <a:endParaRPr sz="1700">
              <a:solidFill>
                <a:schemeClr val="dk1"/>
              </a:solidFill>
              <a:latin typeface="Kanit Light"/>
              <a:ea typeface="Kanit Light"/>
              <a:cs typeface="Kanit Light"/>
              <a:sym typeface="Kanit Light"/>
            </a:endParaRPr>
          </a:p>
        </p:txBody>
      </p:sp>
      <p:sp>
        <p:nvSpPr>
          <p:cNvPr id="298" name="Google Shape;298;p34"/>
          <p:cNvSpPr txBox="1"/>
          <p:nvPr/>
        </p:nvSpPr>
        <p:spPr>
          <a:xfrm>
            <a:off x="7453675" y="935800"/>
            <a:ext cx="1355700" cy="2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Interested</a:t>
            </a:r>
            <a:endParaRPr sz="1700">
              <a:solidFill>
                <a:schemeClr val="dk1"/>
              </a:solidFill>
              <a:latin typeface="Kanit Light"/>
              <a:ea typeface="Kanit Light"/>
              <a:cs typeface="Kanit Light"/>
              <a:sym typeface="Kanit Light"/>
            </a:endParaRPr>
          </a:p>
        </p:txBody>
      </p:sp>
      <p:sp>
        <p:nvSpPr>
          <p:cNvPr id="299" name="Google Shape;299;p34"/>
          <p:cNvSpPr/>
          <p:nvPr/>
        </p:nvSpPr>
        <p:spPr>
          <a:xfrm>
            <a:off x="7387188" y="1308700"/>
            <a:ext cx="1093770" cy="346194"/>
          </a:xfrm>
          <a:prstGeom prst="flowChartTerminator">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300" name="Google Shape;300;p34"/>
          <p:cNvSpPr/>
          <p:nvPr/>
        </p:nvSpPr>
        <p:spPr>
          <a:xfrm>
            <a:off x="1482671" y="1267024"/>
            <a:ext cx="729972" cy="346194"/>
          </a:xfrm>
          <a:prstGeom prst="flowChartTerminator">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Kanit Light"/>
              <a:ea typeface="Kanit Light"/>
              <a:cs typeface="Kanit Light"/>
              <a:sym typeface="Kanit Light"/>
            </a:endParaRPr>
          </a:p>
        </p:txBody>
      </p:sp>
      <p:sp>
        <p:nvSpPr>
          <p:cNvPr id="301" name="Google Shape;301;p34"/>
          <p:cNvSpPr txBox="1"/>
          <p:nvPr/>
        </p:nvSpPr>
        <p:spPr>
          <a:xfrm>
            <a:off x="1552300" y="935800"/>
            <a:ext cx="729900" cy="2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latin typeface="Kanit Light"/>
                <a:ea typeface="Kanit Light"/>
                <a:cs typeface="Kanit Light"/>
                <a:sym typeface="Kanit Light"/>
              </a:rPr>
              <a:t>Year</a:t>
            </a:r>
            <a:endParaRPr sz="1700">
              <a:solidFill>
                <a:schemeClr val="dk1"/>
              </a:solidFill>
              <a:latin typeface="Kanit Light"/>
              <a:ea typeface="Kanit Light"/>
              <a:cs typeface="Kanit Light"/>
              <a:sym typeface="Kanit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me Design Agency by Slidesgo">
  <a:themeElements>
    <a:clrScheme name="Simple Light">
      <a:dk1>
        <a:srgbClr val="FFFFFF"/>
      </a:dk1>
      <a:lt1>
        <a:srgbClr val="000000"/>
      </a:lt1>
      <a:dk2>
        <a:srgbClr val="DD3D6E"/>
      </a:dk2>
      <a:lt2>
        <a:srgbClr val="6ABFDA"/>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2840</Words>
  <Application>Microsoft Office PowerPoint</Application>
  <PresentationFormat>On-screen Show (16:9)</PresentationFormat>
  <Paragraphs>217</Paragraphs>
  <Slides>51</Slides>
  <Notes>51</Notes>
  <HiddenSlides>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Kanit Light</vt:lpstr>
      <vt:lpstr>Open Sans Light</vt:lpstr>
      <vt:lpstr>Kanit</vt:lpstr>
      <vt:lpstr>Orbitron</vt:lpstr>
      <vt:lpstr>Arial</vt:lpstr>
      <vt:lpstr>Proxima Nova</vt:lpstr>
      <vt:lpstr>Raleway</vt:lpstr>
      <vt:lpstr>Game Design Agency by Slidesgo</vt:lpstr>
      <vt:lpstr>Slidesgo Final Pages</vt:lpstr>
      <vt:lpstr>Popular Video Games Analysis  </vt:lpstr>
      <vt:lpstr>History of video games</vt:lpstr>
      <vt:lpstr>History</vt:lpstr>
      <vt:lpstr>Practical Motivation</vt:lpstr>
      <vt:lpstr>Motivation</vt:lpstr>
      <vt:lpstr>Problem Definition:  Identify patterns and trends in the evolution of video games over time and predict emerging genres and shifts in popularity for future developers to consider when developing a video game</vt:lpstr>
      <vt:lpstr>Our Dataset</vt:lpstr>
      <vt:lpstr>Exploratory  Data Analysis</vt:lpstr>
      <vt:lpstr>Cleaning of Dataset</vt:lpstr>
      <vt:lpstr>PowerPoint Presentation</vt:lpstr>
      <vt:lpstr>PowerPoint Presentation</vt:lpstr>
      <vt:lpstr>PowerPoint Presentation</vt:lpstr>
      <vt:lpstr>Data Analysis</vt:lpstr>
      <vt:lpstr>PowerPoint Presentation</vt:lpstr>
      <vt:lpstr>PowerPoint Presentation</vt:lpstr>
      <vt:lpstr>PowerPoint Presentation</vt:lpstr>
      <vt:lpstr>PowerPoint Presentation</vt:lpstr>
      <vt:lpstr>Natural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Clustering Model</vt:lpstr>
      <vt:lpstr>Analysis of Clustering Model</vt:lpstr>
      <vt:lpstr>Analysis of Clustering Model</vt:lpstr>
      <vt:lpstr>PowerPoint Presentation</vt:lpstr>
      <vt:lpstr>PowerPoint Presentation</vt:lpstr>
      <vt:lpstr>PowerPoint Presentation</vt:lpstr>
      <vt:lpstr>Logistic Regression</vt:lpstr>
      <vt:lpstr>Logistics Regression Performance</vt:lpstr>
      <vt:lpstr>Logistics Regression Performance</vt:lpstr>
      <vt:lpstr>Logistics Regression Performance</vt:lpstr>
      <vt:lpstr>Top 10 Features Predicted</vt:lpstr>
      <vt:lpstr>Filter Dataframe accordingly</vt:lpstr>
      <vt:lpstr>Analysis of Variance (ANOVA)</vt:lpstr>
      <vt:lpstr>Top 20 Genres </vt:lpstr>
      <vt:lpstr>Popular Genre combinations</vt:lpstr>
      <vt:lpstr>Popular Genre combinations</vt:lpstr>
      <vt:lpstr>Conclusion</vt:lpstr>
      <vt:lpstr>Conclusion</vt:lpstr>
      <vt:lpstr>What we learned: Utilisation of visualisation tools such as word clouds, bar-line charts, pie charts etc. Natural Language Processing, TextBlob, TF-IDF Cleaning of language Logistic regression, clustering models Outcome: Game developers/Companies Predict if their games are popular based on the content in the summary of their game Extract Genres that are popular at the moment</vt:lpstr>
      <vt:lpstr>Data Driven Insights (Clustering)</vt:lpstr>
      <vt:lpstr>Data Driven Insights (LR)</vt:lpstr>
      <vt:lpstr>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Popular Video Games Analysis  </dc:title>
  <cp:lastModifiedBy>#LEE MEI TING#</cp:lastModifiedBy>
  <cp:revision>2</cp:revision>
  <dcterms:modified xsi:type="dcterms:W3CDTF">2024-04-24T14:11:16Z</dcterms:modified>
</cp:coreProperties>
</file>